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60" r:id="rId3"/>
    <p:sldId id="258" r:id="rId4"/>
    <p:sldId id="259" r:id="rId5"/>
    <p:sldId id="261" r:id="rId6"/>
    <p:sldId id="262" r:id="rId7"/>
    <p:sldId id="266" r:id="rId8"/>
    <p:sldId id="274" r:id="rId9"/>
    <p:sldId id="283" r:id="rId10"/>
    <p:sldId id="284" r:id="rId11"/>
    <p:sldId id="285" r:id="rId12"/>
    <p:sldId id="286" r:id="rId13"/>
    <p:sldId id="287" r:id="rId14"/>
    <p:sldId id="288" r:id="rId15"/>
    <p:sldId id="273" r:id="rId16"/>
    <p:sldId id="275" r:id="rId17"/>
    <p:sldId id="276" r:id="rId18"/>
    <p:sldId id="277" r:id="rId19"/>
    <p:sldId id="278" r:id="rId20"/>
    <p:sldId id="279" r:id="rId21"/>
    <p:sldId id="280" r:id="rId22"/>
    <p:sldId id="281" r:id="rId23"/>
    <p:sldId id="282" r:id="rId24"/>
  </p:sldIdLst>
  <p:sldSz cx="12192000" cy="6858000"/>
  <p:notesSz cx="6858000" cy="9144000"/>
  <p:embeddedFontLst>
    <p:embeddedFont>
      <p:font typeface="Montserrat" panose="00000500000000000000" pitchFamily="2" charset="0"/>
      <p:regular r:id="rId26"/>
      <p:bold r:id="rId27"/>
      <p:italic r:id="rId28"/>
      <p:boldItalic r:id="rId29"/>
    </p:embeddedFont>
    <p:embeddedFont>
      <p:font typeface="Montserrat ExtraBold" panose="00000900000000000000" pitchFamily="2" charset="0"/>
      <p:bold r:id="rId30"/>
      <p:boldItalic r:id="rId31"/>
    </p:embeddedFont>
    <p:embeddedFont>
      <p:font typeface="Montserrat Medium" panose="000006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TCTpVveWS34h1jfI4PyPYyna6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7B372-64FF-4E53-8277-960774C94627}">
  <a:tblStyle styleId="{C457B372-64FF-4E53-8277-960774C94627}"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3"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975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763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1862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283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188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69" name="Google Shape;46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5" name="Google Shape;17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800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2561000" y="2179233"/>
            <a:ext cx="70700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3715400" y="4125967"/>
            <a:ext cx="47612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1251333" y="2359433"/>
            <a:ext cx="38288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6271167" y="1212800"/>
            <a:ext cx="46252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1251333" y="593367"/>
            <a:ext cx="4298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5714000" y="3777167"/>
            <a:ext cx="4876400" cy="859600"/>
          </a:xfrm>
          <a:prstGeom prst="rect">
            <a:avLst/>
          </a:prstGeom>
          <a:noFill/>
          <a:ln>
            <a:noFill/>
          </a:ln>
          <a:effectLst>
            <a:outerShdw blurRad="57150" dist="19050" dir="5400000" algn="bl" rotWithShape="0">
              <a:srgbClr val="76A5AF">
                <a:alpha val="87450"/>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5525400" y="4733133"/>
            <a:ext cx="525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2467367" y="1543900"/>
            <a:ext cx="72572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3309200" y="5260800"/>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2583117"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2583117"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6422084"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6422084"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4717996"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4717996"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8038071"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8038071"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397929"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397929"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698000" y="1825333"/>
            <a:ext cx="8796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3309200" y="3359367"/>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1251333" y="1661367"/>
            <a:ext cx="95628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1251333" y="593367"/>
            <a:ext cx="661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422988"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6231803"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6179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64267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1197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1197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3720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3720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6242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6242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8765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8765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6662400" y="882457"/>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6548000" y="1687800"/>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6662400" y="2798924"/>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6548000" y="3604267"/>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6662400" y="4715391"/>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6548000" y="5520733"/>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4717996"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4717997"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8038071"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8038069"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397929"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397933"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4717996"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4717997"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8038071"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8038069"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397929"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397933"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1251333" y="593367"/>
            <a:ext cx="6724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784317" y="3146433"/>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784317" y="2284068"/>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784317" y="5318600"/>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784317" y="4456235"/>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6770884" y="3146433"/>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6770884" y="2284068"/>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6770884" y="5318600"/>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6770884" y="4456235"/>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1251333"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2"/>
          <p:cNvSpPr txBox="1">
            <a:spLocks noGrp="1"/>
          </p:cNvSpPr>
          <p:nvPr>
            <p:ph type="ctrTitle"/>
          </p:nvPr>
        </p:nvSpPr>
        <p:spPr>
          <a:xfrm>
            <a:off x="2901200" y="2600133"/>
            <a:ext cx="63896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0" name="Google Shape;20;p22"/>
          <p:cNvSpPr txBox="1">
            <a:spLocks noGrp="1"/>
          </p:cNvSpPr>
          <p:nvPr>
            <p:ph type="subTitle" idx="1"/>
          </p:nvPr>
        </p:nvSpPr>
        <p:spPr>
          <a:xfrm>
            <a:off x="2725600" y="4939533"/>
            <a:ext cx="67408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750400" y="3256067"/>
            <a:ext cx="66912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3862000" y="4521767"/>
            <a:ext cx="4468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1233160" y="1013833"/>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1233167" y="2245700"/>
            <a:ext cx="44072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1233167" y="4760000"/>
            <a:ext cx="4407200" cy="88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1000"/>
              <a:buFont typeface="Montserrat Medium"/>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chemeClr val="dk1"/>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5016893" y="4237000"/>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397693" y="4383333"/>
            <a:ext cx="3217200" cy="12420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5016893" y="4960867"/>
            <a:ext cx="40916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1251333"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7116233" y="1729500"/>
            <a:ext cx="37832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7116233" y="3458500"/>
            <a:ext cx="37832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239303" y="581577"/>
            <a:ext cx="36620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4371901" y="552069"/>
            <a:ext cx="10168735" cy="3845065"/>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6429886" y="-469213"/>
            <a:ext cx="12413063" cy="4693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
          <p:cNvSpPr/>
          <p:nvPr/>
        </p:nvSpPr>
        <p:spPr>
          <a:xfrm>
            <a:off x="5083898" y="879030"/>
            <a:ext cx="2024205" cy="668018"/>
          </a:xfrm>
          <a:prstGeom prst="roundRect">
            <a:avLst>
              <a:gd name="adj" fmla="val 50000"/>
            </a:avLst>
          </a:prstGeom>
          <a:solidFill>
            <a:srgbClr val="D8D8D8">
              <a:alpha val="2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4" name="Google Shape;154;p1"/>
          <p:cNvSpPr txBox="1"/>
          <p:nvPr/>
        </p:nvSpPr>
        <p:spPr>
          <a:xfrm>
            <a:off x="2296357" y="1995773"/>
            <a:ext cx="7599285" cy="644700"/>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BẢO VỆ </a:t>
            </a:r>
            <a:r>
              <a:rPr lang="en-US" sz="2800" b="1" i="0" u="none" strike="noStrike" cap="none" dirty="0">
                <a:solidFill>
                  <a:srgbClr val="EF8600"/>
                </a:solidFill>
                <a:latin typeface="Montserrat ExtraBold"/>
                <a:ea typeface="Arial"/>
                <a:cs typeface="Arial"/>
                <a:sym typeface="Montserrat ExtraBold"/>
              </a:rPr>
              <a:t>ĐỒ ÁN TỐT NGIỆP</a:t>
            </a:r>
          </a:p>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NGÀNH CÔNG NGHỆ THÔNG TIN</a:t>
            </a:r>
            <a:endParaRPr sz="2800" b="0" i="0" u="none" strike="noStrike" cap="none" dirty="0">
              <a:solidFill>
                <a:srgbClr val="EF8600"/>
              </a:solidFill>
              <a:latin typeface="Arial"/>
              <a:ea typeface="Arial"/>
              <a:cs typeface="Arial"/>
              <a:sym typeface="Arial"/>
            </a:endParaRPr>
          </a:p>
        </p:txBody>
      </p:sp>
      <p:sp>
        <p:nvSpPr>
          <p:cNvPr id="155" name="Google Shape;155;p1"/>
          <p:cNvSpPr txBox="1"/>
          <p:nvPr/>
        </p:nvSpPr>
        <p:spPr>
          <a:xfrm>
            <a:off x="1763697" y="2592666"/>
            <a:ext cx="8433786" cy="2068196"/>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200" b="1" dirty="0">
                <a:solidFill>
                  <a:schemeClr val="lt1"/>
                </a:solidFill>
                <a:latin typeface="Montserrat ExtraBold"/>
                <a:sym typeface="Montserrat ExtraBold"/>
              </a:rPr>
              <a:t>XÂY DỰNG ỨNG DỤNG GIAO ĐỒ ĂN FOODLY TRÊN NỀN TẢNG MOBILE</a:t>
            </a:r>
            <a:endParaRPr sz="1600" dirty="0"/>
          </a:p>
        </p:txBody>
      </p:sp>
      <p:cxnSp>
        <p:nvCxnSpPr>
          <p:cNvPr id="156" name="Google Shape;156;p1"/>
          <p:cNvCxnSpPr/>
          <p:nvPr/>
        </p:nvCxnSpPr>
        <p:spPr>
          <a:xfrm>
            <a:off x="4599090" y="272187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7" name="Google Shape;157;p1"/>
          <p:cNvSpPr txBox="1"/>
          <p:nvPr/>
        </p:nvSpPr>
        <p:spPr>
          <a:xfrm>
            <a:off x="1763697" y="179233"/>
            <a:ext cx="8433786" cy="464700"/>
          </a:xfrm>
          <a:prstGeom prst="rect">
            <a:avLst/>
          </a:prstGeom>
          <a:noFill/>
          <a:ln>
            <a:noFill/>
          </a:ln>
        </p:spPr>
        <p:txBody>
          <a:bodyPr spcFirstLastPara="1" wrap="square" lIns="91425" tIns="91425" rIns="91425" bIns="91425" anchor="ctr" anchorCtr="0">
            <a:noAutofit/>
          </a:bodyPr>
          <a:lstStyle/>
          <a:p>
            <a:pPr marL="457200" marR="0" lvl="1" indent="0" algn="ctr" rtl="0">
              <a:lnSpc>
                <a:spcPct val="100000"/>
              </a:lnSpc>
              <a:spcBef>
                <a:spcPts val="0"/>
              </a:spcBef>
              <a:spcAft>
                <a:spcPts val="0"/>
              </a:spcAft>
              <a:buNone/>
            </a:pPr>
            <a:r>
              <a:rPr lang="en-US" sz="1600" b="1" i="0" u="none" strike="noStrike" cap="none" dirty="0">
                <a:solidFill>
                  <a:schemeClr val="lt1"/>
                </a:solidFill>
                <a:latin typeface="Montserrat"/>
                <a:ea typeface="Montserrat"/>
                <a:cs typeface="Montserrat"/>
                <a:sym typeface="Montserrat"/>
              </a:rPr>
              <a:t>KHOA CÔNG NGHỆ THÔNG TIN TRƯỜNG ĐẠI HỌC CÔNG NGHIỆP HÀ NỘI</a:t>
            </a:r>
            <a:endParaRPr sz="1400" b="0" i="0" u="none" strike="noStrike" cap="none" dirty="0">
              <a:solidFill>
                <a:srgbClr val="000000"/>
              </a:solidFill>
              <a:latin typeface="Arial"/>
              <a:ea typeface="Arial"/>
              <a:cs typeface="Arial"/>
              <a:sym typeface="Arial"/>
            </a:endParaRPr>
          </a:p>
        </p:txBody>
      </p:sp>
      <p:sp>
        <p:nvSpPr>
          <p:cNvPr id="158" name="Google Shape;158;p1"/>
          <p:cNvSpPr txBox="1"/>
          <p:nvPr/>
        </p:nvSpPr>
        <p:spPr>
          <a:xfrm>
            <a:off x="3636784" y="4589206"/>
            <a:ext cx="5892437" cy="1606957"/>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None/>
            </a:pPr>
            <a:r>
              <a:rPr lang="en-US" sz="1600" b="1" dirty="0">
                <a:solidFill>
                  <a:schemeClr val="lt1"/>
                </a:solidFill>
                <a:latin typeface="Montserrat"/>
                <a:ea typeface="Montserrat"/>
                <a:cs typeface="Montserrat"/>
                <a:sym typeface="Montserrat"/>
              </a:rPr>
              <a:t>GVHD:</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ThS</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Nguyễn</a:t>
            </a:r>
            <a:r>
              <a:rPr lang="en-US" sz="1600" b="1" i="0" u="none" strike="noStrike" cap="none" dirty="0">
                <a:solidFill>
                  <a:schemeClr val="lt1"/>
                </a:solidFill>
                <a:latin typeface="Montserrat"/>
                <a:ea typeface="Montserrat"/>
                <a:cs typeface="Montserrat"/>
                <a:sym typeface="Montserrat"/>
              </a:rPr>
              <a:t> Xuân Hoàng</a:t>
            </a:r>
          </a:p>
          <a:p>
            <a:pPr marL="0" marR="0" lvl="0" indent="0" algn="l" rtl="0">
              <a:lnSpc>
                <a:spcPct val="130000"/>
              </a:lnSpc>
              <a:spcBef>
                <a:spcPts val="0"/>
              </a:spcBef>
              <a:spcAft>
                <a:spcPts val="0"/>
              </a:spcAft>
              <a:buNone/>
            </a:pPr>
            <a:r>
              <a:rPr lang="en-US" sz="1600" b="1" dirty="0">
                <a:solidFill>
                  <a:schemeClr val="lt1"/>
                </a:solidFill>
                <a:latin typeface="Montserrat"/>
                <a:sym typeface="Montserrat"/>
              </a:rPr>
              <a:t>Sinh </a:t>
            </a:r>
            <a:r>
              <a:rPr lang="en-US" sz="1600" b="1" dirty="0" err="1">
                <a:solidFill>
                  <a:schemeClr val="lt1"/>
                </a:solidFill>
                <a:latin typeface="Montserrat"/>
                <a:sym typeface="Montserrat"/>
              </a:rPr>
              <a:t>viên</a:t>
            </a:r>
            <a:r>
              <a:rPr lang="en-US" sz="1600" b="1" dirty="0">
                <a:solidFill>
                  <a:schemeClr val="lt1"/>
                </a:solidFill>
                <a:latin typeface="Montserrat"/>
                <a:sym typeface="Montserrat"/>
              </a:rPr>
              <a:t> :           </a:t>
            </a:r>
            <a:r>
              <a:rPr lang="en-US" sz="1600" b="1" dirty="0" err="1">
                <a:solidFill>
                  <a:schemeClr val="lt1"/>
                </a:solidFill>
                <a:latin typeface="Montserrat"/>
                <a:sym typeface="Montserrat"/>
              </a:rPr>
              <a:t>Phạm</a:t>
            </a:r>
            <a:r>
              <a:rPr lang="en-US" sz="1600" b="1" dirty="0">
                <a:solidFill>
                  <a:schemeClr val="lt1"/>
                </a:solidFill>
                <a:latin typeface="Montserrat"/>
                <a:sym typeface="Montserrat"/>
              </a:rPr>
              <a:t> Văn Cương</a:t>
            </a:r>
            <a:endParaRPr sz="1400" b="1"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en-US" sz="1600" b="1" i="0" u="none" strike="noStrike" cap="none" dirty="0" err="1">
                <a:solidFill>
                  <a:schemeClr val="lt1"/>
                </a:solidFill>
                <a:latin typeface="Montserrat"/>
                <a:ea typeface="Montserrat"/>
                <a:cs typeface="Montserrat"/>
                <a:sym typeface="Montserrat"/>
              </a:rPr>
              <a:t>Lớp</a:t>
            </a:r>
            <a:r>
              <a:rPr lang="en-US" sz="1600" b="1" i="0" u="none" strike="noStrike" cap="none" dirty="0">
                <a:solidFill>
                  <a:schemeClr val="lt1"/>
                </a:solidFill>
                <a:latin typeface="Montserrat"/>
                <a:ea typeface="Montserrat"/>
                <a:cs typeface="Montserrat"/>
                <a:sym typeface="Montserrat"/>
              </a:rPr>
              <a:t>:                    </a:t>
            </a:r>
            <a:r>
              <a:rPr lang="en-US" sz="1600" b="1" dirty="0">
                <a:solidFill>
                  <a:schemeClr val="lt1"/>
                </a:solidFill>
                <a:latin typeface="Montserrat"/>
                <a:ea typeface="Montserrat"/>
                <a:cs typeface="Montserrat"/>
                <a:sym typeface="Montserrat"/>
              </a:rPr>
              <a:t> </a:t>
            </a:r>
            <a:r>
              <a:rPr lang="en-US" sz="1600" b="1" i="0" u="none" strike="noStrike" cap="none" dirty="0">
                <a:solidFill>
                  <a:schemeClr val="lt1"/>
                </a:solidFill>
                <a:latin typeface="Montserrat"/>
                <a:ea typeface="Montserrat"/>
                <a:cs typeface="Montserrat"/>
                <a:sym typeface="Montserrat"/>
              </a:rPr>
              <a:t> CNTT01-K15</a:t>
            </a:r>
            <a:endParaRPr b="1" dirty="0"/>
          </a:p>
          <a:p>
            <a:pPr marL="0" marR="0" lvl="0" indent="0" algn="l" rtl="0">
              <a:lnSpc>
                <a:spcPct val="130000"/>
              </a:lnSpc>
              <a:spcBef>
                <a:spcPts val="0"/>
              </a:spcBef>
              <a:spcAft>
                <a:spcPts val="0"/>
              </a:spcAft>
              <a:buNone/>
            </a:pPr>
            <a:r>
              <a:rPr lang="en-US" sz="1600" b="1" i="0" u="none" strike="noStrike" cap="none" dirty="0">
                <a:solidFill>
                  <a:schemeClr val="lt1"/>
                </a:solidFill>
                <a:latin typeface="Montserrat"/>
                <a:ea typeface="Montserrat"/>
                <a:cs typeface="Montserrat"/>
                <a:sym typeface="Montserrat"/>
              </a:rPr>
              <a:t>MSV:                    202060079</a:t>
            </a:r>
            <a:endParaRPr sz="1600" b="1" i="0" u="none" strike="noStrike" cap="none" dirty="0">
              <a:solidFill>
                <a:schemeClr val="lt1"/>
              </a:solidFill>
              <a:latin typeface="Montserrat"/>
              <a:ea typeface="Montserrat"/>
              <a:cs typeface="Montserrat"/>
              <a:sym typeface="Montserrat"/>
            </a:endParaRPr>
          </a:p>
        </p:txBody>
      </p:sp>
      <p:grpSp>
        <p:nvGrpSpPr>
          <p:cNvPr id="160" name="Google Shape;160;p1"/>
          <p:cNvGrpSpPr/>
          <p:nvPr/>
        </p:nvGrpSpPr>
        <p:grpSpPr>
          <a:xfrm>
            <a:off x="5351206" y="831289"/>
            <a:ext cx="1845721" cy="802481"/>
            <a:chOff x="3871597" y="1590573"/>
            <a:chExt cx="1845721" cy="802481"/>
          </a:xfrm>
        </p:grpSpPr>
        <p:pic>
          <p:nvPicPr>
            <p:cNvPr id="161" name="Google Shape;161;p1"/>
            <p:cNvPicPr preferRelativeResize="0"/>
            <p:nvPr/>
          </p:nvPicPr>
          <p:blipFill rotWithShape="1">
            <a:blip r:embed="rId3">
              <a:alphaModFix/>
            </a:blip>
            <a:srcRect/>
            <a:stretch/>
          </p:blipFill>
          <p:spPr>
            <a:xfrm>
              <a:off x="3871597" y="1731170"/>
              <a:ext cx="419089" cy="419089"/>
            </a:xfrm>
            <a:prstGeom prst="rect">
              <a:avLst/>
            </a:prstGeom>
            <a:noFill/>
            <a:ln>
              <a:noFill/>
            </a:ln>
          </p:spPr>
        </p:pic>
        <p:pic>
          <p:nvPicPr>
            <p:cNvPr id="162" name="Google Shape;162;p1"/>
            <p:cNvPicPr preferRelativeResize="0"/>
            <p:nvPr/>
          </p:nvPicPr>
          <p:blipFill rotWithShape="1">
            <a:blip r:embed="rId4">
              <a:alphaModFix/>
            </a:blip>
            <a:srcRect/>
            <a:stretch/>
          </p:blipFill>
          <p:spPr>
            <a:xfrm>
              <a:off x="4290686" y="1590573"/>
              <a:ext cx="1426632" cy="80248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592848" y="40928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rgbClr val="EF8600"/>
                </a:solidFill>
                <a:latin typeface="Montserrat ExtraBold"/>
                <a:sym typeface="Montserrat ExtraBold"/>
              </a:rPr>
              <a:t>NodeJS/Express</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5591966" y="551941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a:solidFill>
                  <a:schemeClr val="tx1"/>
                </a:solidFill>
                <a:latin typeface="Montserrat"/>
                <a:ea typeface="Montserrat"/>
                <a:cs typeface="Montserrat"/>
                <a:sym typeface="Montserrat"/>
              </a:rPr>
              <a:t>Routing</a:t>
            </a:r>
            <a:endParaRPr lang="en-US" sz="2000" b="1" i="0" u="none" strike="noStrike" cap="none" dirty="0">
              <a:solidFill>
                <a:schemeClr val="tx1"/>
              </a:solidFill>
              <a:latin typeface="Montserrat"/>
              <a:ea typeface="Montserrat"/>
              <a:cs typeface="Montserrat"/>
              <a:sym typeface="Montserrat"/>
            </a:endParaRPr>
          </a:p>
        </p:txBody>
      </p:sp>
      <p:sp>
        <p:nvSpPr>
          <p:cNvPr id="388" name="Google Shape;388;p68"/>
          <p:cNvSpPr/>
          <p:nvPr/>
        </p:nvSpPr>
        <p:spPr>
          <a:xfrm>
            <a:off x="9194235" y="4838552"/>
            <a:ext cx="2244828"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chemeClr val="tx1"/>
                </a:solidFill>
                <a:latin typeface="Montserrat"/>
                <a:ea typeface="Montserrat"/>
                <a:cs typeface="Montserrat"/>
                <a:sym typeface="Montserrat"/>
              </a:rPr>
              <a:t>HTTP </a:t>
            </a:r>
            <a:r>
              <a:rPr lang="en-US" sz="1800" b="1" i="0" u="none" strike="noStrike" cap="none" dirty="0" err="1">
                <a:solidFill>
                  <a:schemeClr val="tx1"/>
                </a:solidFill>
                <a:latin typeface="Montserrat"/>
                <a:ea typeface="Montserrat"/>
                <a:cs typeface="Montserrat"/>
                <a:sym typeface="Montserrat"/>
              </a:rPr>
              <a:t>và</a:t>
            </a:r>
            <a:r>
              <a:rPr lang="en-US" sz="1800" b="1" i="0" u="none" strike="noStrike" cap="none" dirty="0">
                <a:solidFill>
                  <a:schemeClr val="tx1"/>
                </a:solidFill>
                <a:latin typeface="Montserrat"/>
                <a:ea typeface="Montserrat"/>
                <a:cs typeface="Montserrat"/>
                <a:sym typeface="Montserrat"/>
              </a:rPr>
              <a:t> </a:t>
            </a:r>
            <a:r>
              <a:rPr lang="en-US" sz="1800" b="1" i="0" u="none" strike="noStrike" cap="none" dirty="0" err="1">
                <a:solidFill>
                  <a:schemeClr val="tx1"/>
                </a:solidFill>
                <a:latin typeface="Montserrat"/>
                <a:ea typeface="Montserrat"/>
                <a:cs typeface="Montserrat"/>
                <a:sym typeface="Montserrat"/>
              </a:rPr>
              <a:t>định</a:t>
            </a:r>
            <a:r>
              <a:rPr lang="en-US" sz="1800" b="1" i="0" u="none" strike="noStrike" cap="none" dirty="0">
                <a:solidFill>
                  <a:schemeClr val="tx1"/>
                </a:solidFill>
                <a:latin typeface="Montserrat"/>
                <a:ea typeface="Montserrat"/>
                <a:cs typeface="Montserrat"/>
                <a:sym typeface="Montserrat"/>
              </a:rPr>
              <a:t> </a:t>
            </a:r>
            <a:r>
              <a:rPr lang="en-US" sz="1800" b="1" i="0" u="none" strike="noStrike" cap="none" dirty="0" err="1">
                <a:solidFill>
                  <a:schemeClr val="tx1"/>
                </a:solidFill>
                <a:latin typeface="Montserrat"/>
                <a:ea typeface="Montserrat"/>
                <a:cs typeface="Montserrat"/>
                <a:sym typeface="Montserrat"/>
              </a:rPr>
              <a:t>tuyến</a:t>
            </a:r>
            <a:r>
              <a:rPr lang="en-US" sz="1800" b="1" i="0" u="none" strike="noStrike" cap="none" dirty="0">
                <a:solidFill>
                  <a:schemeClr val="tx1"/>
                </a:solidFill>
                <a:latin typeface="Montserrat"/>
                <a:ea typeface="Montserrat"/>
                <a:cs typeface="Montserrat"/>
                <a:sym typeface="Montserrat"/>
              </a:rPr>
              <a:t> URL</a:t>
            </a:r>
            <a:endParaRPr sz="18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591966" y="384937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Montserrat"/>
                <a:ea typeface="Montserrat"/>
                <a:cs typeface="Montserrat"/>
                <a:sym typeface="Montserrat"/>
              </a:rPr>
              <a:t>Middleware</a:t>
            </a:r>
          </a:p>
        </p:txBody>
      </p:sp>
      <p:sp>
        <p:nvSpPr>
          <p:cNvPr id="396" name="Google Shape;396;p68"/>
          <p:cNvSpPr/>
          <p:nvPr/>
        </p:nvSpPr>
        <p:spPr>
          <a:xfrm>
            <a:off x="9011284" y="3088569"/>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tx1"/>
                </a:solidFill>
                <a:latin typeface="Montserrat"/>
                <a:ea typeface="Montserrat"/>
                <a:cs typeface="Montserrat"/>
                <a:sym typeface="Montserrat"/>
              </a:rPr>
              <a:t>C</a:t>
            </a:r>
            <a:r>
              <a:rPr lang="vi-VN" sz="2000" b="1" i="0" u="none" strike="noStrike" cap="none" dirty="0">
                <a:solidFill>
                  <a:schemeClr val="tx1"/>
                </a:solidFill>
                <a:latin typeface="Montserrat"/>
                <a:ea typeface="Montserrat"/>
                <a:cs typeface="Montserrat"/>
                <a:sym typeface="Montserrat"/>
              </a:rPr>
              <a:t>ơ sở dữ liệu</a:t>
            </a:r>
          </a:p>
        </p:txBody>
      </p:sp>
      <p:sp>
        <p:nvSpPr>
          <p:cNvPr id="399" name="Google Shape;399;p68"/>
          <p:cNvSpPr/>
          <p:nvPr/>
        </p:nvSpPr>
        <p:spPr>
          <a:xfrm>
            <a:off x="5591966" y="2312135"/>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Montserrat"/>
                <a:ea typeface="Montserrat"/>
                <a:cs typeface="Montserrat"/>
                <a:sym typeface="Montserrat"/>
              </a:rPr>
              <a:t>Nhẹ</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và</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linh</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hoạt</a:t>
            </a:r>
            <a:endParaRPr lang="en-US" sz="2000" b="1" i="0" u="none" strike="noStrike" cap="none" dirty="0">
              <a:solidFill>
                <a:srgbClr val="3333CC"/>
              </a:solidFill>
              <a:latin typeface="Montserrat"/>
              <a:ea typeface="Montserrat"/>
              <a:cs typeface="Montserrat"/>
              <a:sym typeface="Montserrat"/>
            </a:endParaRPr>
          </a:p>
        </p:txBody>
      </p:sp>
      <p:sp>
        <p:nvSpPr>
          <p:cNvPr id="401" name="Google Shape;401;p68"/>
          <p:cNvSpPr/>
          <p:nvPr/>
        </p:nvSpPr>
        <p:spPr>
          <a:xfrm>
            <a:off x="592848" y="1098348"/>
            <a:ext cx="585711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err="1">
                <a:solidFill>
                  <a:schemeClr val="lt1"/>
                </a:solidFill>
                <a:latin typeface="Montserrat"/>
                <a:ea typeface="Montserrat"/>
                <a:cs typeface="Montserrat"/>
                <a:sym typeface="Montserrat"/>
              </a:rPr>
              <a:t>Dựa</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trên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nền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Javascript</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sử</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dụng</a:t>
            </a:r>
            <a:r>
              <a:rPr lang="en-US" sz="1800" dirty="0">
                <a:solidFill>
                  <a:schemeClr val="lt1"/>
                </a:solidFill>
                <a:latin typeface="Montserrat"/>
                <a:ea typeface="Montserrat"/>
                <a:cs typeface="Montserrat"/>
                <a:sym typeface="Montserrat"/>
              </a:rPr>
              <a:t> framework Express </a:t>
            </a:r>
            <a:r>
              <a:rPr lang="en-US" sz="1800" dirty="0" err="1">
                <a:solidFill>
                  <a:schemeClr val="lt1"/>
                </a:solidFill>
                <a:latin typeface="Montserrat"/>
                <a:ea typeface="Montserrat"/>
                <a:cs typeface="Montserrat"/>
                <a:sym typeface="Montserrat"/>
              </a:rPr>
              <a:t>của</a:t>
            </a:r>
            <a:r>
              <a:rPr lang="en-US" sz="1800" dirty="0">
                <a:solidFill>
                  <a:schemeClr val="lt1"/>
                </a:solidFill>
                <a:latin typeface="Montserrat"/>
                <a:ea typeface="Montserrat"/>
                <a:cs typeface="Montserrat"/>
                <a:sym typeface="Montserrat"/>
              </a:rPr>
              <a:t> NodeJS </a:t>
            </a:r>
            <a:r>
              <a:rPr lang="en-US" sz="1800" dirty="0" err="1">
                <a:solidFill>
                  <a:schemeClr val="lt1"/>
                </a:solidFill>
                <a:latin typeface="Montserrat"/>
                <a:ea typeface="Montserrat"/>
                <a:cs typeface="Montserrat"/>
                <a:sym typeface="Montserrat"/>
              </a:rPr>
              <a:t>để</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phát</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triển</a:t>
            </a:r>
            <a:r>
              <a:rPr lang="en-US" sz="1800" dirty="0">
                <a:solidFill>
                  <a:schemeClr val="lt1"/>
                </a:solidFill>
                <a:latin typeface="Montserrat"/>
                <a:ea typeface="Montserrat"/>
                <a:cs typeface="Montserrat"/>
                <a:sym typeface="Montserrat"/>
              </a:rPr>
              <a:t> Back-End </a:t>
            </a:r>
            <a:endParaRPr lang="en-US" sz="1800" b="0" i="0" u="none" strike="noStrike" cap="none" dirty="0">
              <a:solidFill>
                <a:schemeClr val="lt1"/>
              </a:solidFill>
              <a:latin typeface="Montserrat"/>
              <a:ea typeface="Montserrat"/>
              <a:cs typeface="Montserrat"/>
              <a:sym typeface="Montserrat"/>
            </a:endParaRPr>
          </a:p>
        </p:txBody>
      </p:sp>
      <p:pic>
        <p:nvPicPr>
          <p:cNvPr id="7170" name="Picture 2" descr="What is Express.js?. ExpressJS is a one of the most popular… | by Gourav  Mukhija | Medium">
            <a:extLst>
              <a:ext uri="{FF2B5EF4-FFF2-40B4-BE49-F238E27FC236}">
                <a16:creationId xmlns:a16="http://schemas.microsoft.com/office/drawing/2014/main" id="{0DD80428-0ED9-6209-9A3C-C3FC89D6E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7" y="2709600"/>
            <a:ext cx="5017526" cy="28098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 Best Practices to Secure Your Node.js Application in Production | by  Afser Ali | Medium">
            <a:extLst>
              <a:ext uri="{FF2B5EF4-FFF2-40B4-BE49-F238E27FC236}">
                <a16:creationId xmlns:a16="http://schemas.microsoft.com/office/drawing/2014/main" id="{BD4472A9-FC88-4E8F-FA75-C8691CA27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4466" y="332993"/>
            <a:ext cx="938056" cy="93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28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6305542" y="-2432291"/>
            <a:ext cx="32338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MongoDB</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9051667" y="5274954"/>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err="1">
                <a:solidFill>
                  <a:schemeClr val="tx1"/>
                </a:solidFill>
                <a:latin typeface="Montserrat"/>
                <a:ea typeface="Montserrat"/>
                <a:cs typeface="Montserrat"/>
                <a:sym typeface="Montserrat"/>
              </a:rPr>
              <a:t>Tương</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thích</a:t>
            </a:r>
            <a:endParaRPr lang="en-US" sz="20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907587" y="4165793"/>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chemeClr val="tx1"/>
                </a:solidFill>
                <a:latin typeface="Montserrat"/>
                <a:ea typeface="Montserrat"/>
                <a:cs typeface="Montserrat"/>
                <a:sym typeface="Montserrat"/>
              </a:rPr>
              <a:t>Mở</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rộng</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dễ</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dàng</a:t>
            </a:r>
            <a:endParaRPr lang="en-US"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9051667" y="3201081"/>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Montserrat"/>
                <a:ea typeface="Montserrat"/>
                <a:cs typeface="Montserrat"/>
                <a:sym typeface="Montserrat"/>
              </a:rPr>
              <a:t>NoSQL</a:t>
            </a:r>
            <a:endParaRPr lang="vi-VN"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5907587" y="2180708"/>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err="1">
                <a:latin typeface="Montserrat"/>
                <a:ea typeface="Montserrat"/>
                <a:cs typeface="Montserrat"/>
                <a:sym typeface="Montserrat"/>
              </a:rPr>
              <a:t>Cấu</a:t>
            </a:r>
            <a:r>
              <a:rPr lang="en-US" sz="2000" b="1" dirty="0">
                <a:latin typeface="Montserrat"/>
                <a:ea typeface="Montserrat"/>
                <a:cs typeface="Montserrat"/>
                <a:sym typeface="Montserrat"/>
              </a:rPr>
              <a:t> </a:t>
            </a:r>
            <a:r>
              <a:rPr lang="en-US" sz="2000" b="1" dirty="0" err="1">
                <a:latin typeface="Montserrat"/>
                <a:ea typeface="Montserrat"/>
                <a:cs typeface="Montserrat"/>
                <a:sym typeface="Montserrat"/>
              </a:rPr>
              <a:t>trúc</a:t>
            </a:r>
            <a:r>
              <a:rPr lang="en-US" sz="2000" b="1" dirty="0">
                <a:latin typeface="Montserrat"/>
                <a:ea typeface="Montserrat"/>
                <a:cs typeface="Montserrat"/>
                <a:sym typeface="Montserrat"/>
              </a:rPr>
              <a:t> </a:t>
            </a:r>
            <a:r>
              <a:rPr lang="en-US" sz="2000" b="1" dirty="0" err="1">
                <a:latin typeface="Montserrat"/>
                <a:ea typeface="Montserrat"/>
                <a:cs typeface="Montserrat"/>
                <a:sym typeface="Montserrat"/>
              </a:rPr>
              <a:t>dữ</a:t>
            </a:r>
            <a:r>
              <a:rPr lang="en-US" sz="2000" b="1" dirty="0">
                <a:latin typeface="Montserrat"/>
                <a:ea typeface="Montserrat"/>
                <a:cs typeface="Montserrat"/>
                <a:sym typeface="Montserrat"/>
              </a:rPr>
              <a:t> </a:t>
            </a:r>
            <a:r>
              <a:rPr lang="en-US" sz="2000" b="1" dirty="0" err="1">
                <a:latin typeface="Montserrat"/>
                <a:ea typeface="Montserrat"/>
                <a:cs typeface="Montserrat"/>
                <a:sym typeface="Montserrat"/>
              </a:rPr>
              <a:t>liệu</a:t>
            </a:r>
            <a:r>
              <a:rPr lang="en-US" sz="2000" b="1" dirty="0">
                <a:latin typeface="Montserrat"/>
                <a:ea typeface="Montserrat"/>
                <a:cs typeface="Montserrat"/>
                <a:sym typeface="Montserrat"/>
              </a:rPr>
              <a:t> </a:t>
            </a:r>
            <a:r>
              <a:rPr lang="en-US" sz="2000" b="1" dirty="0" err="1">
                <a:latin typeface="Montserrat"/>
                <a:ea typeface="Montserrat"/>
                <a:cs typeface="Montserrat"/>
                <a:sym typeface="Montserrat"/>
              </a:rPr>
              <a:t>linh</a:t>
            </a:r>
            <a:r>
              <a:rPr lang="en-US" sz="2000" b="1" dirty="0">
                <a:latin typeface="Montserrat"/>
                <a:ea typeface="Montserrat"/>
                <a:cs typeface="Montserrat"/>
                <a:sym typeface="Montserrat"/>
              </a:rPr>
              <a:t> </a:t>
            </a:r>
            <a:r>
              <a:rPr lang="en-US" sz="2000" b="1" dirty="0" err="1">
                <a:latin typeface="Montserrat"/>
                <a:ea typeface="Montserrat"/>
                <a:cs typeface="Montserrat"/>
                <a:sym typeface="Montserrat"/>
              </a:rPr>
              <a:t>hoạt</a:t>
            </a:r>
            <a:endParaRPr lang="en-US" sz="2000" b="1" i="0" u="none" strike="noStrike" cap="none" dirty="0">
              <a:solidFill>
                <a:srgbClr val="3333CC"/>
              </a:solidFill>
              <a:latin typeface="Montserrat"/>
              <a:ea typeface="Montserrat"/>
              <a:cs typeface="Montserrat"/>
              <a:sym typeface="Montserrat"/>
            </a:endParaRPr>
          </a:p>
        </p:txBody>
      </p:sp>
      <p:sp>
        <p:nvSpPr>
          <p:cNvPr id="401" name="Google Shape;401;p68"/>
          <p:cNvSpPr/>
          <p:nvPr/>
        </p:nvSpPr>
        <p:spPr>
          <a:xfrm>
            <a:off x="592847" y="1098348"/>
            <a:ext cx="63782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Cơ</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sở</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dữ</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liệu</a:t>
            </a:r>
            <a:r>
              <a:rPr lang="en-US" sz="1800" b="0" i="0" u="none" strike="noStrike" cap="none"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được</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sử</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dụng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trong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dự</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án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là</a:t>
            </a:r>
            <a:r>
              <a:rPr lang="en-US" sz="1800" dirty="0">
                <a:solidFill>
                  <a:schemeClr val="lt1"/>
                </a:solidFill>
                <a:latin typeface="Montserrat"/>
                <a:ea typeface="Montserrat"/>
                <a:cs typeface="Montserrat"/>
                <a:sym typeface="Montserrat"/>
              </a:rPr>
              <a:t> MongoDB</a:t>
            </a:r>
            <a:endParaRPr lang="en-US" sz="1800" b="0" i="0" u="none" strike="noStrike" cap="none" dirty="0">
              <a:solidFill>
                <a:schemeClr val="lt1"/>
              </a:solidFill>
              <a:latin typeface="Montserrat"/>
              <a:ea typeface="Montserrat"/>
              <a:cs typeface="Montserrat"/>
              <a:sym typeface="Montserrat"/>
            </a:endParaRPr>
          </a:p>
        </p:txBody>
      </p:sp>
      <p:pic>
        <p:nvPicPr>
          <p:cNvPr id="8196" name="Picture 4" descr="MongoDB University Passes 1 Million Registrations">
            <a:extLst>
              <a:ext uri="{FF2B5EF4-FFF2-40B4-BE49-F238E27FC236}">
                <a16:creationId xmlns:a16="http://schemas.microsoft.com/office/drawing/2014/main" id="{9D1D249A-DE61-9F03-80AD-EF7A8AF1F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8" y="2492929"/>
            <a:ext cx="5438147" cy="285775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ngoDB">
            <a:extLst>
              <a:ext uri="{FF2B5EF4-FFF2-40B4-BE49-F238E27FC236}">
                <a16:creationId xmlns:a16="http://schemas.microsoft.com/office/drawing/2014/main" id="{C963061B-DD9C-74F0-7964-903094CFE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7133" y="229082"/>
            <a:ext cx="1238557" cy="123855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5;p68">
            <a:extLst>
              <a:ext uri="{FF2B5EF4-FFF2-40B4-BE49-F238E27FC236}">
                <a16:creationId xmlns:a16="http://schemas.microsoft.com/office/drawing/2014/main" id="{7B483930-7B1E-63B0-5233-9D7D969A15B5}"/>
              </a:ext>
            </a:extLst>
          </p:cNvPr>
          <p:cNvSpPr txBox="1"/>
          <p:nvPr/>
        </p:nvSpPr>
        <p:spPr>
          <a:xfrm>
            <a:off x="592848" y="40928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MongoDB</a:t>
            </a:r>
            <a:endParaRPr lang="en-US" sz="2800" b="0" i="0" u="none" strike="noStrike" cap="none" dirty="0">
              <a:solidFill>
                <a:srgbClr val="EF8600"/>
              </a:solidFill>
              <a:latin typeface="Arial"/>
              <a:ea typeface="Arial"/>
              <a:cs typeface="Arial"/>
              <a:sym typeface="Arial"/>
            </a:endParaRPr>
          </a:p>
        </p:txBody>
      </p:sp>
    </p:spTree>
    <p:extLst>
      <p:ext uri="{BB962C8B-B14F-4D97-AF65-F5344CB8AC3E}">
        <p14:creationId xmlns:p14="http://schemas.microsoft.com/office/powerpoint/2010/main" val="262413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6305542" y="-2432291"/>
            <a:ext cx="32338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MongoDB</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5907587" y="551941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err="1">
                <a:solidFill>
                  <a:schemeClr val="tx1"/>
                </a:solidFill>
                <a:latin typeface="Montserrat"/>
                <a:ea typeface="Montserrat"/>
                <a:cs typeface="Montserrat"/>
                <a:sym typeface="Montserrat"/>
              </a:rPr>
              <a:t>Hỗ</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trợ</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toàn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cầu</a:t>
            </a:r>
            <a:endParaRPr lang="en-US" sz="2000" b="1" i="0" u="none" strike="noStrike" cap="none" dirty="0">
              <a:solidFill>
                <a:schemeClr val="tx1"/>
              </a:solidFill>
              <a:latin typeface="Montserrat"/>
              <a:ea typeface="Montserrat"/>
              <a:cs typeface="Montserrat"/>
              <a:sym typeface="Montserrat"/>
            </a:endParaRPr>
          </a:p>
        </p:txBody>
      </p:sp>
      <p:sp>
        <p:nvSpPr>
          <p:cNvPr id="388" name="Google Shape;388;p68"/>
          <p:cNvSpPr/>
          <p:nvPr/>
        </p:nvSpPr>
        <p:spPr>
          <a:xfrm>
            <a:off x="9194235" y="4838552"/>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chemeClr val="tx1"/>
                </a:solidFill>
                <a:latin typeface="Montserrat"/>
                <a:ea typeface="Montserrat"/>
                <a:cs typeface="Montserrat"/>
                <a:sym typeface="Montserrat"/>
              </a:rPr>
              <a:t>Chi </a:t>
            </a:r>
            <a:r>
              <a:rPr lang="en-US" sz="1800" b="1" i="0" u="none" strike="noStrike" cap="none" dirty="0" err="1">
                <a:solidFill>
                  <a:schemeClr val="tx1"/>
                </a:solidFill>
                <a:latin typeface="Montserrat"/>
                <a:ea typeface="Montserrat"/>
                <a:cs typeface="Montserrat"/>
                <a:sym typeface="Montserrat"/>
              </a:rPr>
              <a:t>phí</a:t>
            </a:r>
            <a:r>
              <a:rPr lang="en-US" sz="1800" b="1" i="0" u="none" strike="noStrike" cap="none" dirty="0">
                <a:solidFill>
                  <a:schemeClr val="tx1"/>
                </a:solidFill>
                <a:latin typeface="Montserrat"/>
                <a:ea typeface="Montserrat"/>
                <a:cs typeface="Montserrat"/>
                <a:sym typeface="Montserrat"/>
              </a:rPr>
              <a:t> </a:t>
            </a:r>
            <a:r>
              <a:rPr lang="en-US" sz="1800" b="1" i="0" u="none" strike="noStrike" cap="none" dirty="0" err="1">
                <a:solidFill>
                  <a:schemeClr val="tx1"/>
                </a:solidFill>
                <a:latin typeface="Montserrat"/>
                <a:ea typeface="Montserrat"/>
                <a:cs typeface="Montserrat"/>
                <a:sym typeface="Montserrat"/>
              </a:rPr>
              <a:t>hiệu</a:t>
            </a:r>
            <a:r>
              <a:rPr lang="en-US" sz="1800" b="1" i="0" u="none" strike="noStrike" cap="none" dirty="0">
                <a:solidFill>
                  <a:schemeClr val="tx1"/>
                </a:solidFill>
                <a:latin typeface="Montserrat"/>
                <a:ea typeface="Montserrat"/>
                <a:cs typeface="Montserrat"/>
                <a:sym typeface="Montserrat"/>
              </a:rPr>
              <a:t> </a:t>
            </a:r>
            <a:r>
              <a:rPr lang="en-US" sz="1800" b="1" i="0" u="none" strike="noStrike" cap="none" dirty="0" err="1">
                <a:solidFill>
                  <a:schemeClr val="tx1"/>
                </a:solidFill>
                <a:latin typeface="Montserrat"/>
                <a:ea typeface="Montserrat"/>
                <a:cs typeface="Montserrat"/>
                <a:sym typeface="Montserrat"/>
              </a:rPr>
              <a:t>quả</a:t>
            </a:r>
            <a:endParaRPr lang="en-US" sz="18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907587" y="3769431"/>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chemeClr val="tx1"/>
                </a:solidFill>
                <a:latin typeface="Montserrat"/>
                <a:ea typeface="Montserrat"/>
                <a:cs typeface="Montserrat"/>
                <a:sym typeface="Montserrat"/>
              </a:rPr>
              <a:t>Bảo</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mật</a:t>
            </a:r>
            <a:endParaRPr lang="en-US"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9194235" y="2931253"/>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err="1">
                <a:solidFill>
                  <a:schemeClr val="tx1"/>
                </a:solidFill>
                <a:latin typeface="Montserrat"/>
                <a:ea typeface="Montserrat"/>
                <a:cs typeface="Montserrat"/>
                <a:sym typeface="Montserrat"/>
              </a:rPr>
              <a:t>Phát</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triển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ứng</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dụng</a:t>
            </a:r>
            <a:endParaRPr lang="vi-VN"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5907587" y="2180708"/>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Montserrat"/>
                <a:ea typeface="Montserrat"/>
                <a:cs typeface="Montserrat"/>
                <a:sym typeface="Montserrat"/>
              </a:rPr>
              <a:t>Hiệu</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suất</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và</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độ</a:t>
            </a:r>
            <a:r>
              <a:rPr lang="en-US" sz="2000" b="1" i="0" u="none" strike="noStrike" cap="none" dirty="0">
                <a:solidFill>
                  <a:srgbClr val="000000"/>
                </a:solidFill>
                <a:latin typeface="Montserrat"/>
                <a:ea typeface="Montserrat"/>
                <a:cs typeface="Montserrat"/>
                <a:sym typeface="Montserrat"/>
              </a:rPr>
              <a:t> tin </a:t>
            </a:r>
            <a:r>
              <a:rPr lang="en-US" sz="2000" b="1" i="0" u="none" strike="noStrike" cap="none" dirty="0" err="1">
                <a:solidFill>
                  <a:srgbClr val="000000"/>
                </a:solidFill>
                <a:latin typeface="Montserrat"/>
                <a:ea typeface="Montserrat"/>
                <a:cs typeface="Montserrat"/>
                <a:sym typeface="Montserrat"/>
              </a:rPr>
              <a:t>cậy</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cao</a:t>
            </a:r>
            <a:endParaRPr lang="en-US" sz="2000" b="1" i="0" u="none" strike="noStrike" cap="none" dirty="0">
              <a:solidFill>
                <a:srgbClr val="3333CC"/>
              </a:solidFill>
              <a:latin typeface="Montserrat"/>
              <a:ea typeface="Montserrat"/>
              <a:cs typeface="Montserrat"/>
              <a:sym typeface="Montserrat"/>
            </a:endParaRPr>
          </a:p>
        </p:txBody>
      </p:sp>
      <p:sp>
        <p:nvSpPr>
          <p:cNvPr id="401" name="Google Shape;401;p68"/>
          <p:cNvSpPr/>
          <p:nvPr/>
        </p:nvSpPr>
        <p:spPr>
          <a:xfrm>
            <a:off x="592847" y="1098348"/>
            <a:ext cx="684034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Sử</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dụng</a:t>
            </a:r>
            <a:r>
              <a:rPr lang="en-US" sz="1800" b="0" i="0" u="none" strike="noStrike" cap="none" dirty="0">
                <a:solidFill>
                  <a:schemeClr val="lt1"/>
                </a:solidFill>
                <a:latin typeface="Montserrat"/>
                <a:ea typeface="Montserrat"/>
                <a:cs typeface="Montserrat"/>
                <a:sym typeface="Montserrat"/>
              </a:rPr>
              <a:t> Google Could </a:t>
            </a:r>
            <a:r>
              <a:rPr lang="en-US" sz="1800" b="0" i="0" u="none" strike="noStrike" cap="none" dirty="0" err="1">
                <a:solidFill>
                  <a:schemeClr val="lt1"/>
                </a:solidFill>
                <a:latin typeface="Montserrat"/>
                <a:ea typeface="Montserrat"/>
                <a:cs typeface="Montserrat"/>
                <a:sym typeface="Montserrat"/>
              </a:rPr>
              <a:t>để</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quản</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lý</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dịch</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vụ</a:t>
            </a:r>
            <a:r>
              <a:rPr lang="en-US" sz="1800" b="0" i="0" u="none" strike="noStrike" cap="none" dirty="0">
                <a:solidFill>
                  <a:schemeClr val="lt1"/>
                </a:solidFill>
                <a:latin typeface="Montserrat"/>
                <a:ea typeface="Montserrat"/>
                <a:cs typeface="Montserrat"/>
                <a:sym typeface="Montserrat"/>
              </a:rPr>
              <a:t> API </a:t>
            </a:r>
            <a:r>
              <a:rPr lang="en-US" sz="1800" b="0" i="0" u="none" strike="noStrike" cap="none" dirty="0" err="1">
                <a:solidFill>
                  <a:schemeClr val="lt1"/>
                </a:solidFill>
                <a:latin typeface="Montserrat"/>
                <a:ea typeface="Montserrat"/>
                <a:cs typeface="Montserrat"/>
                <a:sym typeface="Montserrat"/>
              </a:rPr>
              <a:t>cung</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cấp</a:t>
            </a:r>
            <a:endParaRPr lang="en-US" sz="1800" b="0" i="0" u="none" strike="noStrike" cap="none" dirty="0">
              <a:solidFill>
                <a:schemeClr val="lt1"/>
              </a:solidFill>
              <a:latin typeface="Montserrat"/>
              <a:ea typeface="Montserrat"/>
              <a:cs typeface="Montserrat"/>
              <a:sym typeface="Montserrat"/>
            </a:endParaRPr>
          </a:p>
        </p:txBody>
      </p:sp>
      <p:pic>
        <p:nvPicPr>
          <p:cNvPr id="8200" name="Picture 8" descr="MongoDB">
            <a:extLst>
              <a:ext uri="{FF2B5EF4-FFF2-40B4-BE49-F238E27FC236}">
                <a16:creationId xmlns:a16="http://schemas.microsoft.com/office/drawing/2014/main" id="{C963061B-DD9C-74F0-7964-903094CFE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7133" y="229082"/>
            <a:ext cx="1238557" cy="123855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5;p68">
            <a:extLst>
              <a:ext uri="{FF2B5EF4-FFF2-40B4-BE49-F238E27FC236}">
                <a16:creationId xmlns:a16="http://schemas.microsoft.com/office/drawing/2014/main" id="{A78300F4-CC68-4F7F-7EFC-8BED880F9985}"/>
              </a:ext>
            </a:extLst>
          </p:cNvPr>
          <p:cNvSpPr txBox="1"/>
          <p:nvPr/>
        </p:nvSpPr>
        <p:spPr>
          <a:xfrm>
            <a:off x="592848" y="40928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Google Could &amp; AP</a:t>
            </a:r>
            <a:r>
              <a:rPr lang="en-US" sz="2800" dirty="0">
                <a:solidFill>
                  <a:srgbClr val="EF8600"/>
                </a:solidFill>
                <a:latin typeface="Montserrat ExtraBold"/>
                <a:sym typeface="Montserrat ExtraBold"/>
              </a:rPr>
              <a:t>I</a:t>
            </a:r>
            <a:endParaRPr lang="en-US" sz="2800" b="0" i="0" u="none" strike="noStrike" cap="none" dirty="0">
              <a:solidFill>
                <a:srgbClr val="EF8600"/>
              </a:solidFill>
              <a:latin typeface="Arial"/>
              <a:ea typeface="Arial"/>
              <a:cs typeface="Arial"/>
              <a:sym typeface="Arial"/>
            </a:endParaRPr>
          </a:p>
        </p:txBody>
      </p:sp>
      <p:pic>
        <p:nvPicPr>
          <p:cNvPr id="9218" name="Picture 2" descr="Google Cloud Platform | Lingows IT">
            <a:extLst>
              <a:ext uri="{FF2B5EF4-FFF2-40B4-BE49-F238E27FC236}">
                <a16:creationId xmlns:a16="http://schemas.microsoft.com/office/drawing/2014/main" id="{7EC75C92-FB19-BA7A-FC38-136F72E33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37" y="2180708"/>
            <a:ext cx="3812005" cy="381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13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6305542" y="-2432291"/>
            <a:ext cx="32338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MongoDB</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8840273" y="5263775"/>
            <a:ext cx="2688049"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err="1">
                <a:solidFill>
                  <a:schemeClr val="tx1"/>
                </a:solidFill>
                <a:latin typeface="Montserrat"/>
                <a:ea typeface="Montserrat"/>
                <a:cs typeface="Montserrat"/>
                <a:sym typeface="Montserrat"/>
              </a:rPr>
              <a:t>Đa</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nền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tảng</a:t>
            </a:r>
            <a:endParaRPr lang="en-US" sz="20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155693" y="413466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err="1">
                <a:solidFill>
                  <a:schemeClr val="tx1"/>
                </a:solidFill>
                <a:latin typeface="Montserrat"/>
                <a:ea typeface="Montserrat"/>
                <a:cs typeface="Montserrat"/>
                <a:sym typeface="Montserrat"/>
              </a:rPr>
              <a:t>Truy</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cập</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nhanh</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chóng</a:t>
            </a:r>
            <a:endParaRPr lang="en-US"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8840273" y="3025276"/>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Montserrat"/>
                <a:ea typeface="Montserrat"/>
                <a:cs typeface="Montserrat"/>
                <a:sym typeface="Montserrat"/>
              </a:rPr>
              <a:t>Live Reloading</a:t>
            </a:r>
            <a:endParaRPr lang="vi-VN"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5155693" y="2277490"/>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chemeClr val="tx1"/>
                </a:solidFill>
                <a:latin typeface="Montserrat"/>
                <a:ea typeface="Montserrat"/>
                <a:cs typeface="Montserrat"/>
                <a:sym typeface="Montserrat"/>
              </a:rPr>
              <a:t>Thiết</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lập</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dễ</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dàng</a:t>
            </a:r>
            <a:endParaRPr lang="en-US" sz="2000" b="1" i="0" u="none" strike="noStrike" cap="none" dirty="0">
              <a:solidFill>
                <a:schemeClr val="tx1"/>
              </a:solidFill>
              <a:latin typeface="Montserrat"/>
              <a:ea typeface="Montserrat"/>
              <a:cs typeface="Montserrat"/>
              <a:sym typeface="Montserrat"/>
            </a:endParaRPr>
          </a:p>
        </p:txBody>
      </p:sp>
      <p:sp>
        <p:nvSpPr>
          <p:cNvPr id="401" name="Google Shape;401;p68"/>
          <p:cNvSpPr/>
          <p:nvPr/>
        </p:nvSpPr>
        <p:spPr>
          <a:xfrm>
            <a:off x="592847" y="1098348"/>
            <a:ext cx="684034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err="1">
                <a:solidFill>
                  <a:schemeClr val="lt1"/>
                </a:solidFill>
                <a:latin typeface="Montserrat"/>
                <a:ea typeface="Montserrat"/>
                <a:cs typeface="Montserrat"/>
                <a:sym typeface="Montserrat"/>
              </a:rPr>
              <a:t>Công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cụ</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hỗ</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trợ</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phát</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triển</a:t>
            </a:r>
            <a:r>
              <a:rPr lang="en-US" sz="1800" dirty="0">
                <a:solidFill>
                  <a:schemeClr val="lt1"/>
                </a:solidFill>
                <a:latin typeface="Montserrat"/>
                <a:ea typeface="Montserrat"/>
                <a:cs typeface="Montserrat"/>
                <a:sym typeface="Montserrat"/>
              </a:rPr>
              <a:t> React Native</a:t>
            </a:r>
            <a:endParaRPr lang="en-US" sz="1800" b="0" i="0" u="none" strike="noStrike" cap="none" dirty="0">
              <a:solidFill>
                <a:schemeClr val="lt1"/>
              </a:solidFill>
              <a:latin typeface="Montserrat"/>
              <a:ea typeface="Montserrat"/>
              <a:cs typeface="Montserrat"/>
              <a:sym typeface="Montserrat"/>
            </a:endParaRPr>
          </a:p>
        </p:txBody>
      </p:sp>
      <p:sp>
        <p:nvSpPr>
          <p:cNvPr id="2" name="Google Shape;385;p68">
            <a:extLst>
              <a:ext uri="{FF2B5EF4-FFF2-40B4-BE49-F238E27FC236}">
                <a16:creationId xmlns:a16="http://schemas.microsoft.com/office/drawing/2014/main" id="{A78300F4-CC68-4F7F-7EFC-8BED880F9985}"/>
              </a:ext>
            </a:extLst>
          </p:cNvPr>
          <p:cNvSpPr txBox="1"/>
          <p:nvPr/>
        </p:nvSpPr>
        <p:spPr>
          <a:xfrm>
            <a:off x="592848" y="40928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rgbClr val="EF8600"/>
                </a:solidFill>
                <a:latin typeface="Montserrat ExtraBold"/>
                <a:sym typeface="Montserrat ExtraBold"/>
              </a:rPr>
              <a:t>Expo</a:t>
            </a:r>
            <a:endParaRPr lang="en-US" sz="2800" b="0" i="0" u="none" strike="noStrike" cap="none" dirty="0">
              <a:solidFill>
                <a:srgbClr val="EF8600"/>
              </a:solidFill>
              <a:latin typeface="Arial"/>
              <a:ea typeface="Arial"/>
              <a:cs typeface="Arial"/>
              <a:sym typeface="Arial"/>
            </a:endParaRPr>
          </a:p>
        </p:txBody>
      </p:sp>
      <p:pic>
        <p:nvPicPr>
          <p:cNvPr id="10244" name="Picture 4" descr="Expo logo - Social media &amp; Logos Icons">
            <a:extLst>
              <a:ext uri="{FF2B5EF4-FFF2-40B4-BE49-F238E27FC236}">
                <a16:creationId xmlns:a16="http://schemas.microsoft.com/office/drawing/2014/main" id="{B616C2AF-4BDE-1C72-B382-2A529D992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45" y="2402742"/>
            <a:ext cx="3116672" cy="31166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xpo logo - Social media &amp; Logos Icons">
            <a:extLst>
              <a:ext uri="{FF2B5EF4-FFF2-40B4-BE49-F238E27FC236}">
                <a16:creationId xmlns:a16="http://schemas.microsoft.com/office/drawing/2014/main" id="{9BD7D7EE-937A-5D66-0AEB-527193BF2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922" y="196570"/>
            <a:ext cx="980161" cy="98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52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6305542" y="-2432291"/>
            <a:ext cx="32338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MongoDB</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9135241" y="5273608"/>
            <a:ext cx="2688049"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a:solidFill>
                  <a:schemeClr val="tx1"/>
                </a:solidFill>
                <a:latin typeface="Montserrat"/>
                <a:ea typeface="Montserrat"/>
                <a:cs typeface="Montserrat"/>
                <a:sym typeface="Montserrat"/>
              </a:rPr>
              <a:t>Cloud Functions</a:t>
            </a:r>
            <a:endParaRPr lang="en-US" sz="20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852188" y="426574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tx1"/>
                </a:solidFill>
                <a:latin typeface="Montserrat"/>
                <a:ea typeface="Montserrat"/>
                <a:cs typeface="Montserrat"/>
                <a:sym typeface="Montserrat"/>
              </a:rPr>
              <a:t>Firebase Authentication</a:t>
            </a:r>
            <a:endParaRPr lang="en-US"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9135241" y="3288523"/>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Montserrat"/>
                <a:ea typeface="Montserrat"/>
                <a:cs typeface="Montserrat"/>
                <a:sym typeface="Montserrat"/>
              </a:rPr>
              <a:t>Firebase Hosting</a:t>
            </a:r>
            <a:endParaRPr lang="vi-VN"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5852188" y="2329443"/>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solidFill>
                <a:latin typeface="Montserrat"/>
                <a:ea typeface="Montserrat"/>
                <a:cs typeface="Montserrat"/>
                <a:sym typeface="Montserrat"/>
              </a:rPr>
              <a:t>Realtime Database</a:t>
            </a:r>
          </a:p>
        </p:txBody>
      </p:sp>
      <p:sp>
        <p:nvSpPr>
          <p:cNvPr id="401" name="Google Shape;401;p68"/>
          <p:cNvSpPr/>
          <p:nvPr/>
        </p:nvSpPr>
        <p:spPr>
          <a:xfrm>
            <a:off x="592847" y="1098348"/>
            <a:ext cx="684034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Montserrat"/>
                <a:ea typeface="Montserrat"/>
                <a:cs typeface="Montserrat"/>
                <a:sym typeface="Montserrat"/>
              </a:rPr>
              <a:t>Trong </a:t>
            </a:r>
            <a:r>
              <a:rPr lang="en-US" sz="1800" b="0" i="0" u="none" strike="noStrike" cap="none" dirty="0" err="1">
                <a:solidFill>
                  <a:schemeClr val="lt1"/>
                </a:solidFill>
                <a:latin typeface="Montserrat"/>
                <a:ea typeface="Montserrat"/>
                <a:cs typeface="Montserrat"/>
                <a:sym typeface="Montserrat"/>
              </a:rPr>
              <a:t>dự</a:t>
            </a:r>
            <a:r>
              <a:rPr lang="en-US" sz="1800" b="0" i="0" u="none" strike="noStrike" cap="none"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án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này</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sẽ</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sử</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dụng</a:t>
            </a:r>
            <a:r>
              <a:rPr lang="en-US" sz="1800" dirty="0">
                <a:solidFill>
                  <a:schemeClr val="lt1"/>
                </a:solidFill>
                <a:latin typeface="Montserrat"/>
                <a:ea typeface="Montserrat"/>
                <a:cs typeface="Montserrat"/>
                <a:sym typeface="Montserrat"/>
              </a:rPr>
              <a:t> Firebase Authentication </a:t>
            </a:r>
            <a:r>
              <a:rPr lang="en-US" sz="1800" dirty="0" err="1">
                <a:solidFill>
                  <a:schemeClr val="lt1"/>
                </a:solidFill>
                <a:latin typeface="Montserrat"/>
                <a:ea typeface="Montserrat"/>
                <a:cs typeface="Montserrat"/>
                <a:sym typeface="Montserrat"/>
              </a:rPr>
              <a:t>để</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cung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cấp</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phương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thức</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xác</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thực</a:t>
            </a:r>
            <a:r>
              <a:rPr lang="en-US" sz="1800" dirty="0">
                <a:solidFill>
                  <a:schemeClr val="lt1"/>
                </a:solidFill>
                <a:latin typeface="Montserrat"/>
                <a:ea typeface="Montserrat"/>
                <a:cs typeface="Montserrat"/>
                <a:sym typeface="Montserrat"/>
              </a:rPr>
              <a:t> </a:t>
            </a:r>
            <a:endParaRPr lang="en-US" sz="1800" b="0" i="0" u="none" strike="noStrike" cap="none" dirty="0">
              <a:solidFill>
                <a:schemeClr val="lt1"/>
              </a:solidFill>
              <a:latin typeface="Montserrat"/>
              <a:ea typeface="Montserrat"/>
              <a:cs typeface="Montserrat"/>
              <a:sym typeface="Montserrat"/>
            </a:endParaRPr>
          </a:p>
        </p:txBody>
      </p:sp>
      <p:sp>
        <p:nvSpPr>
          <p:cNvPr id="2" name="Google Shape;385;p68">
            <a:extLst>
              <a:ext uri="{FF2B5EF4-FFF2-40B4-BE49-F238E27FC236}">
                <a16:creationId xmlns:a16="http://schemas.microsoft.com/office/drawing/2014/main" id="{A78300F4-CC68-4F7F-7EFC-8BED880F9985}"/>
              </a:ext>
            </a:extLst>
          </p:cNvPr>
          <p:cNvSpPr txBox="1"/>
          <p:nvPr/>
        </p:nvSpPr>
        <p:spPr>
          <a:xfrm>
            <a:off x="592848" y="40928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Firebase</a:t>
            </a:r>
            <a:endParaRPr lang="en-US" sz="2800" b="0" i="0" u="none" strike="noStrike" cap="none" dirty="0">
              <a:solidFill>
                <a:srgbClr val="EF8600"/>
              </a:solidFill>
              <a:latin typeface="Arial"/>
              <a:ea typeface="Arial"/>
              <a:cs typeface="Arial"/>
              <a:sym typeface="Arial"/>
            </a:endParaRPr>
          </a:p>
        </p:txBody>
      </p:sp>
      <p:pic>
        <p:nvPicPr>
          <p:cNvPr id="11266" name="Picture 2">
            <a:extLst>
              <a:ext uri="{FF2B5EF4-FFF2-40B4-BE49-F238E27FC236}">
                <a16:creationId xmlns:a16="http://schemas.microsoft.com/office/drawing/2014/main" id="{745B70AE-A864-1CE9-CB5F-B23803EA2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50" y="2961844"/>
            <a:ext cx="5234098" cy="1790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rebase - npm">
            <a:extLst>
              <a:ext uri="{FF2B5EF4-FFF2-40B4-BE49-F238E27FC236}">
                <a16:creationId xmlns:a16="http://schemas.microsoft.com/office/drawing/2014/main" id="{B7A709A5-80CC-48FA-82C2-2334E92E6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2389" y="182261"/>
            <a:ext cx="977227" cy="97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27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7"/>
          <p:cNvSpPr txBox="1"/>
          <p:nvPr/>
        </p:nvSpPr>
        <p:spPr>
          <a:xfrm>
            <a:off x="5420853" y="2018233"/>
            <a:ext cx="110373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Montserrat ExtraBold"/>
                <a:ea typeface="Montserrat ExtraBold"/>
                <a:cs typeface="Montserrat ExtraBold"/>
                <a:sym typeface="Montserrat ExtraBold"/>
              </a:rPr>
              <a:t>03</a:t>
            </a:r>
            <a:endParaRPr sz="4800" b="0" i="0" u="none" strike="noStrike" cap="none">
              <a:solidFill>
                <a:srgbClr val="000000"/>
              </a:solidFill>
              <a:latin typeface="Arial"/>
              <a:ea typeface="Arial"/>
              <a:cs typeface="Arial"/>
              <a:sym typeface="Arial"/>
            </a:endParaRPr>
          </a:p>
        </p:txBody>
      </p:sp>
      <p:sp>
        <p:nvSpPr>
          <p:cNvPr id="378" name="Google Shape;378;p67"/>
          <p:cNvSpPr/>
          <p:nvPr/>
        </p:nvSpPr>
        <p:spPr>
          <a:xfrm>
            <a:off x="5499509" y="188996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chemeClr val="lt1"/>
              </a:solidFill>
              <a:latin typeface="Arial"/>
              <a:ea typeface="Arial"/>
              <a:cs typeface="Arial"/>
              <a:sym typeface="Arial"/>
            </a:endParaRPr>
          </a:p>
        </p:txBody>
      </p:sp>
      <p:sp>
        <p:nvSpPr>
          <p:cNvPr id="379" name="Google Shape;379;p67"/>
          <p:cNvSpPr txBox="1"/>
          <p:nvPr/>
        </p:nvSpPr>
        <p:spPr>
          <a:xfrm>
            <a:off x="3294075" y="3089816"/>
            <a:ext cx="636427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rgbClr val="EF8600"/>
                </a:solidFill>
                <a:latin typeface="Montserrat ExtraBold"/>
                <a:ea typeface="Montserrat ExtraBold"/>
                <a:cs typeface="Montserrat ExtraBold"/>
                <a:sym typeface="Montserrat ExtraBold"/>
              </a:rPr>
              <a:t>THỰC THI DỰ ÁN</a:t>
            </a:r>
            <a:endParaRPr sz="4800" b="0" i="0" u="none" strike="noStrike" cap="none">
              <a:solidFill>
                <a:srgbClr val="EF8600"/>
              </a:solidFill>
              <a:latin typeface="Arial"/>
              <a:ea typeface="Arial"/>
              <a:cs typeface="Arial"/>
              <a:sym typeface="Arial"/>
            </a:endParaRPr>
          </a:p>
        </p:txBody>
      </p:sp>
      <p:sp>
        <p:nvSpPr>
          <p:cNvPr id="380" name="Google Shape;380;p67"/>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9"/>
          <p:cNvSpPr txBox="1"/>
          <p:nvPr/>
        </p:nvSpPr>
        <p:spPr>
          <a:xfrm>
            <a:off x="1073572" y="374607"/>
            <a:ext cx="5595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Montserrat ExtraBold"/>
                <a:cs typeface="Montserrat ExtraBold"/>
                <a:sym typeface="Montserrat ExtraBold"/>
              </a:rPr>
              <a:t>BÁO CÁO HIỆN TRẠNG CỦA QUẢN LÝ DỰ ÁN</a:t>
            </a:r>
            <a:endParaRPr sz="2800" b="0" i="0" u="none" strike="noStrike" cap="none" dirty="0">
              <a:solidFill>
                <a:srgbClr val="EF8600"/>
              </a:solidFill>
              <a:latin typeface="Arial"/>
              <a:ea typeface="Arial"/>
              <a:cs typeface="Arial"/>
              <a:sym typeface="Arial"/>
            </a:endParaRPr>
          </a:p>
        </p:txBody>
      </p:sp>
      <p:sp>
        <p:nvSpPr>
          <p:cNvPr id="407" name="Google Shape;407;p69"/>
          <p:cNvSpPr/>
          <p:nvPr/>
        </p:nvSpPr>
        <p:spPr>
          <a:xfrm>
            <a:off x="5624225" y="130256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69"/>
          <p:cNvSpPr/>
          <p:nvPr/>
        </p:nvSpPr>
        <p:spPr>
          <a:xfrm>
            <a:off x="1073572" y="1372608"/>
            <a:ext cx="10068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Montserrat"/>
                <a:ea typeface="Montserrat"/>
                <a:cs typeface="Montserrat"/>
                <a:sym typeface="Montserrat"/>
              </a:rPr>
              <a:t>Luồng công việc trong quá trình quản lý và kiểm soát dự án</a:t>
            </a:r>
            <a:endParaRPr sz="1800" b="0" i="0" u="none" strike="noStrike" cap="none">
              <a:solidFill>
                <a:schemeClr val="lt1"/>
              </a:solidFill>
              <a:latin typeface="Montserrat"/>
              <a:ea typeface="Montserrat"/>
              <a:cs typeface="Montserrat"/>
              <a:sym typeface="Montserrat"/>
            </a:endParaRPr>
          </a:p>
        </p:txBody>
      </p:sp>
      <p:pic>
        <p:nvPicPr>
          <p:cNvPr id="409" name="Google Shape;409;p69"/>
          <p:cNvPicPr preferRelativeResize="0"/>
          <p:nvPr/>
        </p:nvPicPr>
        <p:blipFill rotWithShape="1">
          <a:blip r:embed="rId3">
            <a:alphaModFix/>
          </a:blip>
          <a:srcRect/>
          <a:stretch/>
        </p:blipFill>
        <p:spPr>
          <a:xfrm>
            <a:off x="1192221" y="1927403"/>
            <a:ext cx="7761647" cy="43636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0"/>
          <p:cNvSpPr txBox="1"/>
          <p:nvPr/>
        </p:nvSpPr>
        <p:spPr>
          <a:xfrm>
            <a:off x="1361947" y="495219"/>
            <a:ext cx="5595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EF8600"/>
                </a:solidFill>
                <a:latin typeface="Montserrat ExtraBold"/>
                <a:ea typeface="Montserrat ExtraBold"/>
                <a:cs typeface="Montserrat ExtraBold"/>
                <a:sym typeface="Montserrat ExtraBold"/>
              </a:rPr>
              <a:t>BÁO CÁO HIỆN TRẠNG CỦA QUẢN LÝ DỰ ÁN</a:t>
            </a:r>
            <a:endParaRPr sz="2800" b="0" i="0" u="none" strike="noStrike" cap="none">
              <a:solidFill>
                <a:srgbClr val="EF8600"/>
              </a:solidFill>
              <a:latin typeface="Arial"/>
              <a:ea typeface="Arial"/>
              <a:cs typeface="Arial"/>
              <a:sym typeface="Arial"/>
            </a:endParaRPr>
          </a:p>
        </p:txBody>
      </p:sp>
      <p:sp>
        <p:nvSpPr>
          <p:cNvPr id="415" name="Google Shape;415;p70"/>
          <p:cNvSpPr/>
          <p:nvPr/>
        </p:nvSpPr>
        <p:spPr>
          <a:xfrm>
            <a:off x="5143500" y="1304925"/>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70"/>
          <p:cNvSpPr/>
          <p:nvPr/>
        </p:nvSpPr>
        <p:spPr>
          <a:xfrm>
            <a:off x="1361947" y="1553019"/>
            <a:ext cx="10068300" cy="369300"/>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chemeClr val="lt1"/>
                </a:solidFill>
                <a:latin typeface="Montserrat"/>
                <a:ea typeface="Montserrat"/>
                <a:cs typeface="Montserrat"/>
                <a:sym typeface="Montserrat"/>
              </a:rPr>
              <a:t>Sơ đồ quản lý</a:t>
            </a:r>
            <a:endParaRPr sz="1800" b="1" i="0" u="none" strike="noStrike" cap="none">
              <a:solidFill>
                <a:schemeClr val="lt1"/>
              </a:solidFill>
              <a:latin typeface="Montserrat"/>
              <a:ea typeface="Montserrat"/>
              <a:cs typeface="Montserrat"/>
              <a:sym typeface="Montserrat"/>
            </a:endParaRPr>
          </a:p>
        </p:txBody>
      </p:sp>
      <p:pic>
        <p:nvPicPr>
          <p:cNvPr id="417" name="Google Shape;417;p70"/>
          <p:cNvPicPr preferRelativeResize="0"/>
          <p:nvPr/>
        </p:nvPicPr>
        <p:blipFill rotWithShape="1">
          <a:blip r:embed="rId3">
            <a:alphaModFix/>
          </a:blip>
          <a:srcRect/>
          <a:stretch/>
        </p:blipFill>
        <p:spPr>
          <a:xfrm>
            <a:off x="2023613" y="2483939"/>
            <a:ext cx="7918120" cy="27836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1"/>
          <p:cNvSpPr txBox="1"/>
          <p:nvPr/>
        </p:nvSpPr>
        <p:spPr>
          <a:xfrm>
            <a:off x="5415055" y="1978905"/>
            <a:ext cx="119222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Montserrat ExtraBold"/>
                <a:ea typeface="Montserrat ExtraBold"/>
                <a:cs typeface="Montserrat ExtraBold"/>
                <a:sym typeface="Montserrat ExtraBold"/>
              </a:rPr>
              <a:t>04</a:t>
            </a:r>
            <a:endParaRPr sz="4800" b="0" i="0" u="none" strike="noStrike" cap="none">
              <a:solidFill>
                <a:srgbClr val="000000"/>
              </a:solidFill>
              <a:latin typeface="Arial"/>
              <a:ea typeface="Arial"/>
              <a:cs typeface="Arial"/>
              <a:sym typeface="Arial"/>
            </a:endParaRPr>
          </a:p>
        </p:txBody>
      </p:sp>
      <p:sp>
        <p:nvSpPr>
          <p:cNvPr id="423" name="Google Shape;423;p71"/>
          <p:cNvSpPr/>
          <p:nvPr/>
        </p:nvSpPr>
        <p:spPr>
          <a:xfrm>
            <a:off x="5462199" y="1870304"/>
            <a:ext cx="960285"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4" name="Google Shape;424;p71"/>
          <p:cNvSpPr txBox="1"/>
          <p:nvPr/>
        </p:nvSpPr>
        <p:spPr>
          <a:xfrm>
            <a:off x="3261503" y="3089816"/>
            <a:ext cx="839108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rgbClr val="EF8600"/>
                </a:solidFill>
                <a:latin typeface="Montserrat ExtraBold"/>
                <a:ea typeface="Montserrat ExtraBold"/>
                <a:cs typeface="Montserrat ExtraBold"/>
                <a:sym typeface="Montserrat ExtraBold"/>
              </a:rPr>
              <a:t>KẾT THÚC DỰ ÁN</a:t>
            </a:r>
            <a:endParaRPr sz="4800" b="0" i="0" u="none" strike="noStrike" cap="none">
              <a:solidFill>
                <a:srgbClr val="EF86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2"/>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EF8600"/>
                </a:solidFill>
                <a:latin typeface="Montserrat ExtraBold"/>
                <a:ea typeface="Montserrat ExtraBold"/>
                <a:cs typeface="Montserrat ExtraBold"/>
                <a:sym typeface="Montserrat ExtraBold"/>
              </a:rPr>
              <a:t>KẾT QUẢ CỦA DỰ ÁN</a:t>
            </a:r>
            <a:endParaRPr sz="2800" b="0" i="0" u="none" strike="noStrike" cap="none">
              <a:solidFill>
                <a:srgbClr val="EF8600"/>
              </a:solidFill>
              <a:latin typeface="Arial"/>
              <a:ea typeface="Arial"/>
              <a:cs typeface="Arial"/>
              <a:sym typeface="Arial"/>
            </a:endParaRPr>
          </a:p>
        </p:txBody>
      </p:sp>
      <p:sp>
        <p:nvSpPr>
          <p:cNvPr id="430" name="Google Shape;430;p72"/>
          <p:cNvSpPr/>
          <p:nvPr/>
        </p:nvSpPr>
        <p:spPr>
          <a:xfrm>
            <a:off x="5143500" y="1304925"/>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72"/>
          <p:cNvSpPr/>
          <p:nvPr/>
        </p:nvSpPr>
        <p:spPr>
          <a:xfrm>
            <a:off x="592847" y="1175006"/>
            <a:ext cx="10068233" cy="369332"/>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chemeClr val="lt1"/>
                </a:solidFill>
                <a:latin typeface="Montserrat"/>
                <a:ea typeface="Montserrat"/>
                <a:cs typeface="Montserrat"/>
                <a:sym typeface="Montserrat"/>
              </a:rPr>
              <a:t>Giao diện website</a:t>
            </a:r>
            <a:endParaRPr sz="1800" b="1" i="0" u="none" strike="noStrike" cap="none">
              <a:solidFill>
                <a:schemeClr val="lt1"/>
              </a:solidFill>
              <a:latin typeface="Montserrat"/>
              <a:ea typeface="Montserrat"/>
              <a:cs typeface="Montserrat"/>
              <a:sym typeface="Montserrat"/>
            </a:endParaRPr>
          </a:p>
        </p:txBody>
      </p:sp>
      <p:pic>
        <p:nvPicPr>
          <p:cNvPr id="432" name="Google Shape;432;p72" descr="https://lh4.googleusercontent.com/PCH3SuXZEM3RZVfsTSGHQTmtxYOphqSEfioGmLOd8p8C8ovMb_i219f7pF2rci_ch_iWaL-UBcTD6G8CVga9Y1kXUwKlXFayM3FPXDYeXlKRMPMaPpf8cMqmc2SgAzshubykCFEV8wx3"/>
          <p:cNvPicPr preferRelativeResize="0"/>
          <p:nvPr/>
        </p:nvPicPr>
        <p:blipFill rotWithShape="1">
          <a:blip r:embed="rId3">
            <a:alphaModFix/>
          </a:blip>
          <a:srcRect/>
          <a:stretch/>
        </p:blipFill>
        <p:spPr>
          <a:xfrm>
            <a:off x="752475" y="2395501"/>
            <a:ext cx="5762625" cy="3590926"/>
          </a:xfrm>
          <a:prstGeom prst="rect">
            <a:avLst/>
          </a:prstGeom>
          <a:noFill/>
          <a:ln>
            <a:noFill/>
          </a:ln>
        </p:spPr>
      </p:pic>
      <p:pic>
        <p:nvPicPr>
          <p:cNvPr id="433" name="Google Shape;433;p72" descr="https://lh4.googleusercontent.com/VsFRc4_QVzTfwGsf8lOQUxCtXazMgQFMRjkbakCoafpRrMjaeT2t7DzLq6-cJUKO43EUUGVx4nPfPnhiboq1tL3ADqVvssRBeqDbNcGDBMd8BfKrxGfz6gyokPLcTTZzAlu8MeQYqnDv"/>
          <p:cNvPicPr preferRelativeResize="0"/>
          <p:nvPr/>
        </p:nvPicPr>
        <p:blipFill rotWithShape="1">
          <a:blip r:embed="rId4">
            <a:alphaModFix/>
          </a:blip>
          <a:srcRect/>
          <a:stretch/>
        </p:blipFill>
        <p:spPr>
          <a:xfrm>
            <a:off x="5328301" y="677697"/>
            <a:ext cx="5762625" cy="2486026"/>
          </a:xfrm>
          <a:prstGeom prst="rect">
            <a:avLst/>
          </a:prstGeom>
          <a:noFill/>
          <a:ln>
            <a:noFill/>
          </a:ln>
        </p:spPr>
      </p:pic>
      <p:pic>
        <p:nvPicPr>
          <p:cNvPr id="434" name="Google Shape;434;p72" descr="https://lh4.googleusercontent.com/gG7qg9u7d5nhuy8MJAY4DN141qkes03_vrIJuoQlqBwAbC_8FEJaUedHImprKLkku6tPi9E85F_K9bt2jZPbk0BR7Crd51AJOzP5XWMq7PkA7-XcW1SbbzIxLaSkrzBZzpbl33SlJnDv"/>
          <p:cNvPicPr preferRelativeResize="0"/>
          <p:nvPr/>
        </p:nvPicPr>
        <p:blipFill rotWithShape="1">
          <a:blip r:embed="rId5">
            <a:alphaModFix/>
          </a:blip>
          <a:srcRect/>
          <a:stretch/>
        </p:blipFill>
        <p:spPr>
          <a:xfrm>
            <a:off x="5476875" y="3464451"/>
            <a:ext cx="5762625" cy="308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
          <p:cNvSpPr txBox="1"/>
          <p:nvPr/>
        </p:nvSpPr>
        <p:spPr>
          <a:xfrm>
            <a:off x="3815450" y="591754"/>
            <a:ext cx="4572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rgbClr val="EF8600"/>
                </a:solidFill>
                <a:latin typeface="Montserrat ExtraBold"/>
                <a:sym typeface="Montserrat ExtraBold"/>
              </a:rPr>
              <a:t>NỘI DUNG</a:t>
            </a:r>
            <a:endParaRPr sz="1400" b="0" i="0" u="none" strike="noStrike" cap="none" dirty="0">
              <a:solidFill>
                <a:srgbClr val="EF8600"/>
              </a:solidFill>
              <a:latin typeface="Arial"/>
              <a:ea typeface="Arial"/>
              <a:cs typeface="Arial"/>
              <a:sym typeface="Arial"/>
            </a:endParaRPr>
          </a:p>
        </p:txBody>
      </p:sp>
      <p:sp>
        <p:nvSpPr>
          <p:cNvPr id="194" name="Google Shape;194;p4"/>
          <p:cNvSpPr txBox="1"/>
          <p:nvPr/>
        </p:nvSpPr>
        <p:spPr>
          <a:xfrm>
            <a:off x="321708" y="1799135"/>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195" name="Google Shape;195;p4"/>
          <p:cNvSpPr/>
          <p:nvPr/>
        </p:nvSpPr>
        <p:spPr>
          <a:xfrm>
            <a:off x="258678" y="171019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6" name="Google Shape;196;p4"/>
          <p:cNvSpPr txBox="1"/>
          <p:nvPr/>
        </p:nvSpPr>
        <p:spPr>
          <a:xfrm>
            <a:off x="1281912" y="1852219"/>
            <a:ext cx="412721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chemeClr val="lt1"/>
                </a:solidFill>
                <a:latin typeface="Montserrat ExtraBold"/>
                <a:sym typeface="Montserrat ExtraBold"/>
              </a:rPr>
              <a:t>LÝ DO CHỌN ĐỀ TÀI</a:t>
            </a:r>
            <a:endParaRPr sz="1400" b="0" i="0" u="none" strike="noStrike" cap="none" dirty="0">
              <a:solidFill>
                <a:srgbClr val="000000"/>
              </a:solidFill>
              <a:latin typeface="Arial"/>
              <a:ea typeface="Arial"/>
              <a:cs typeface="Arial"/>
              <a:sym typeface="Arial"/>
            </a:endParaRPr>
          </a:p>
        </p:txBody>
      </p:sp>
      <p:sp>
        <p:nvSpPr>
          <p:cNvPr id="198" name="Google Shape;198;p4"/>
          <p:cNvSpPr txBox="1"/>
          <p:nvPr/>
        </p:nvSpPr>
        <p:spPr>
          <a:xfrm>
            <a:off x="258678" y="3336730"/>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251939" y="3247794"/>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4"/>
          <p:cNvSpPr txBox="1"/>
          <p:nvPr/>
        </p:nvSpPr>
        <p:spPr>
          <a:xfrm>
            <a:off x="1268433" y="3413678"/>
            <a:ext cx="449570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lt1"/>
                </a:solidFill>
                <a:latin typeface="Montserrat ExtraBold"/>
                <a:ea typeface="Arial"/>
                <a:cs typeface="Arial"/>
                <a:sym typeface="Montserrat ExtraBold"/>
              </a:rPr>
              <a:t>MỤC TIÊU CỦA ĐỀ TÀI</a:t>
            </a:r>
            <a:endParaRPr sz="1400" b="0" i="0" u="none" strike="noStrike" cap="none" dirty="0">
              <a:solidFill>
                <a:srgbClr val="000000"/>
              </a:solidFill>
              <a:latin typeface="Arial"/>
              <a:ea typeface="Arial"/>
              <a:cs typeface="Arial"/>
              <a:sym typeface="Arial"/>
            </a:endParaRPr>
          </a:p>
        </p:txBody>
      </p:sp>
      <p:sp>
        <p:nvSpPr>
          <p:cNvPr id="202" name="Google Shape;202;p4"/>
          <p:cNvSpPr txBox="1"/>
          <p:nvPr/>
        </p:nvSpPr>
        <p:spPr>
          <a:xfrm>
            <a:off x="258678" y="4874325"/>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251939" y="478538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4" name="Google Shape;204;p4"/>
          <p:cNvSpPr txBox="1"/>
          <p:nvPr/>
        </p:nvSpPr>
        <p:spPr>
          <a:xfrm>
            <a:off x="1152299" y="4905045"/>
            <a:ext cx="477310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lt1"/>
                </a:solidFill>
                <a:latin typeface="Montserrat ExtraBold"/>
                <a:ea typeface="Arial"/>
                <a:cs typeface="Arial"/>
                <a:sym typeface="Montserrat ExtraBold"/>
              </a:rPr>
              <a:t>NỘI DUNG NGHIÊN CỨU</a:t>
            </a:r>
            <a:endParaRPr sz="1400" b="0" i="0" u="none" strike="noStrike" cap="none" dirty="0">
              <a:solidFill>
                <a:srgbClr val="000000"/>
              </a:solidFill>
              <a:latin typeface="Arial"/>
              <a:ea typeface="Arial"/>
              <a:cs typeface="Arial"/>
              <a:sym typeface="Arial"/>
            </a:endParaRPr>
          </a:p>
        </p:txBody>
      </p:sp>
      <p:cxnSp>
        <p:nvCxnSpPr>
          <p:cNvPr id="205" name="Google Shape;205;p4"/>
          <p:cNvCxnSpPr/>
          <p:nvPr/>
        </p:nvCxnSpPr>
        <p:spPr>
          <a:xfrm>
            <a:off x="5409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206" name="Google Shape;206;p4"/>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
        <p:nvSpPr>
          <p:cNvPr id="207" name="Google Shape;207;p4"/>
          <p:cNvSpPr txBox="1"/>
          <p:nvPr/>
        </p:nvSpPr>
        <p:spPr>
          <a:xfrm>
            <a:off x="6270291" y="2286325"/>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208" name="Google Shape;208;p4"/>
          <p:cNvSpPr/>
          <p:nvPr/>
        </p:nvSpPr>
        <p:spPr>
          <a:xfrm>
            <a:off x="6263552" y="219738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4"/>
          <p:cNvSpPr txBox="1"/>
          <p:nvPr/>
        </p:nvSpPr>
        <p:spPr>
          <a:xfrm>
            <a:off x="7280046" y="2179228"/>
            <a:ext cx="450918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Montserrat ExtraBold"/>
                <a:ea typeface="Montserrat ExtraBold"/>
                <a:cs typeface="Montserrat ExtraBold"/>
                <a:sym typeface="Montserrat ExtraBold"/>
              </a:rPr>
              <a:t>NG</a:t>
            </a:r>
            <a:r>
              <a:rPr lang="en-US" sz="2800" dirty="0">
                <a:solidFill>
                  <a:schemeClr val="lt1"/>
                </a:solidFill>
                <a:latin typeface="Montserrat ExtraBold"/>
                <a:ea typeface="Montserrat ExtraBold"/>
                <a:cs typeface="Montserrat ExtraBold"/>
                <a:sym typeface="Montserrat ExtraBold"/>
              </a:rPr>
              <a:t>ÔN NGỮ LẬP TRÌNH VÀ CÔNG CỤ SỬ DỤNG</a:t>
            </a:r>
            <a:endParaRPr sz="2800" b="0" i="0" u="none" strike="noStrike" cap="none" dirty="0">
              <a:solidFill>
                <a:schemeClr val="lt1"/>
              </a:solidFill>
              <a:latin typeface="Montserrat ExtraBold"/>
              <a:ea typeface="Montserrat ExtraBold"/>
              <a:cs typeface="Montserrat ExtraBold"/>
              <a:sym typeface="Montserrat ExtraBold"/>
            </a:endParaRPr>
          </a:p>
        </p:txBody>
      </p:sp>
      <p:sp>
        <p:nvSpPr>
          <p:cNvPr id="2" name="Google Shape;207;p4">
            <a:extLst>
              <a:ext uri="{FF2B5EF4-FFF2-40B4-BE49-F238E27FC236}">
                <a16:creationId xmlns:a16="http://schemas.microsoft.com/office/drawing/2014/main" id="{C9CA755B-4BF4-44CF-7A0F-EAE2888F791A}"/>
              </a:ext>
            </a:extLst>
          </p:cNvPr>
          <p:cNvSpPr txBox="1"/>
          <p:nvPr/>
        </p:nvSpPr>
        <p:spPr>
          <a:xfrm>
            <a:off x="6270291" y="3881026"/>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05</a:t>
            </a:r>
            <a:endParaRPr sz="1400" b="0" i="0" u="none" strike="noStrike" cap="none" dirty="0">
              <a:solidFill>
                <a:srgbClr val="000000"/>
              </a:solidFill>
              <a:latin typeface="Arial"/>
              <a:ea typeface="Arial"/>
              <a:cs typeface="Arial"/>
              <a:sym typeface="Arial"/>
            </a:endParaRPr>
          </a:p>
        </p:txBody>
      </p:sp>
      <p:sp>
        <p:nvSpPr>
          <p:cNvPr id="3" name="Google Shape;208;p4">
            <a:extLst>
              <a:ext uri="{FF2B5EF4-FFF2-40B4-BE49-F238E27FC236}">
                <a16:creationId xmlns:a16="http://schemas.microsoft.com/office/drawing/2014/main" id="{B3DAFB28-1232-651D-5B15-2E8ACEA5BF70}"/>
              </a:ext>
            </a:extLst>
          </p:cNvPr>
          <p:cNvSpPr/>
          <p:nvPr/>
        </p:nvSpPr>
        <p:spPr>
          <a:xfrm>
            <a:off x="6263552" y="3792090"/>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Google Shape;209;p4">
            <a:extLst>
              <a:ext uri="{FF2B5EF4-FFF2-40B4-BE49-F238E27FC236}">
                <a16:creationId xmlns:a16="http://schemas.microsoft.com/office/drawing/2014/main" id="{F7AEA295-7009-CCB5-C65D-44DCE197B13A}"/>
              </a:ext>
            </a:extLst>
          </p:cNvPr>
          <p:cNvSpPr txBox="1"/>
          <p:nvPr/>
        </p:nvSpPr>
        <p:spPr>
          <a:xfrm>
            <a:off x="7280046" y="3981386"/>
            <a:ext cx="42206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ea typeface="Montserrat ExtraBold"/>
                <a:cs typeface="Montserrat ExtraBold"/>
                <a:sym typeface="Montserrat ExtraBold"/>
              </a:rPr>
              <a:t>KẾT QUẢ ĐẠT ĐƯỢC</a:t>
            </a:r>
            <a:endParaRPr sz="2800" b="0" i="0" u="none" strike="noStrike" cap="none" dirty="0">
              <a:solidFill>
                <a:schemeClr val="lt1"/>
              </a:solidFill>
              <a:latin typeface="Montserrat ExtraBold"/>
              <a:ea typeface="Montserrat ExtraBold"/>
              <a:cs typeface="Montserrat ExtraBold"/>
              <a:sym typeface="Montserrat ExtraBold"/>
            </a:endParaRPr>
          </a:p>
        </p:txBody>
      </p:sp>
      <p:sp>
        <p:nvSpPr>
          <p:cNvPr id="5" name="Google Shape;207;p4">
            <a:extLst>
              <a:ext uri="{FF2B5EF4-FFF2-40B4-BE49-F238E27FC236}">
                <a16:creationId xmlns:a16="http://schemas.microsoft.com/office/drawing/2014/main" id="{9E7AF9EA-29BC-0751-6121-74D6DD04B063}"/>
              </a:ext>
            </a:extLst>
          </p:cNvPr>
          <p:cNvSpPr txBox="1"/>
          <p:nvPr/>
        </p:nvSpPr>
        <p:spPr>
          <a:xfrm>
            <a:off x="6277030" y="5406434"/>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06</a:t>
            </a:r>
            <a:endParaRPr sz="1400" b="0" i="0" u="none" strike="noStrike" cap="none" dirty="0">
              <a:solidFill>
                <a:srgbClr val="000000"/>
              </a:solidFill>
              <a:latin typeface="Arial"/>
              <a:ea typeface="Arial"/>
              <a:cs typeface="Arial"/>
              <a:sym typeface="Arial"/>
            </a:endParaRPr>
          </a:p>
        </p:txBody>
      </p:sp>
      <p:sp>
        <p:nvSpPr>
          <p:cNvPr id="6" name="Google Shape;208;p4">
            <a:extLst>
              <a:ext uri="{FF2B5EF4-FFF2-40B4-BE49-F238E27FC236}">
                <a16:creationId xmlns:a16="http://schemas.microsoft.com/office/drawing/2014/main" id="{7B4C89AA-C448-4DCF-41D8-102B7CFE0360}"/>
              </a:ext>
            </a:extLst>
          </p:cNvPr>
          <p:cNvSpPr/>
          <p:nvPr/>
        </p:nvSpPr>
        <p:spPr>
          <a:xfrm>
            <a:off x="6270291" y="531749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Google Shape;209;p4">
            <a:extLst>
              <a:ext uri="{FF2B5EF4-FFF2-40B4-BE49-F238E27FC236}">
                <a16:creationId xmlns:a16="http://schemas.microsoft.com/office/drawing/2014/main" id="{5E186B25-3B6A-220E-03A9-190FE6C06135}"/>
              </a:ext>
            </a:extLst>
          </p:cNvPr>
          <p:cNvSpPr txBox="1"/>
          <p:nvPr/>
        </p:nvSpPr>
        <p:spPr>
          <a:xfrm>
            <a:off x="7286785" y="5506794"/>
            <a:ext cx="45091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ea typeface="Montserrat ExtraBold"/>
                <a:cs typeface="Montserrat ExtraBold"/>
                <a:sym typeface="Montserrat ExtraBold"/>
              </a:rPr>
              <a:t>HƯỚNG PHÁT TRIỂN</a:t>
            </a:r>
            <a:endParaRPr sz="2800" b="0" i="0" u="none" strike="noStrike" cap="none" dirty="0">
              <a:solidFill>
                <a:schemeClr val="lt1"/>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p73"/>
          <p:cNvGrpSpPr/>
          <p:nvPr/>
        </p:nvGrpSpPr>
        <p:grpSpPr>
          <a:xfrm>
            <a:off x="3273562" y="1436510"/>
            <a:ext cx="4467395" cy="1245173"/>
            <a:chOff x="3974586" y="2329314"/>
            <a:chExt cx="4467395" cy="732608"/>
          </a:xfrm>
        </p:grpSpPr>
        <p:sp>
          <p:nvSpPr>
            <p:cNvPr id="440" name="Google Shape;440;p73"/>
            <p:cNvSpPr/>
            <p:nvPr/>
          </p:nvSpPr>
          <p:spPr>
            <a:xfrm>
              <a:off x="4369868" y="2329314"/>
              <a:ext cx="4072113" cy="732608"/>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Arial"/>
                  <a:ea typeface="Arial"/>
                  <a:cs typeface="Arial"/>
                  <a:sym typeface="Arial"/>
                </a:rPr>
                <a:t>Với sự tham gia của các thành viên có liên quan tới dự án</a:t>
              </a:r>
              <a:endParaRPr sz="2400" b="0" i="0" u="none" strike="noStrike" cap="none">
                <a:solidFill>
                  <a:srgbClr val="000000"/>
                </a:solidFill>
                <a:latin typeface="Arial"/>
                <a:ea typeface="Arial"/>
                <a:cs typeface="Arial"/>
                <a:sym typeface="Arial"/>
              </a:endParaRPr>
            </a:p>
          </p:txBody>
        </p:sp>
        <p:pic>
          <p:nvPicPr>
            <p:cNvPr id="441" name="Google Shape;441;p73" descr="Right pointing backhand index outline"/>
            <p:cNvPicPr preferRelativeResize="0"/>
            <p:nvPr/>
          </p:nvPicPr>
          <p:blipFill rotWithShape="1">
            <a:blip r:embed="rId3">
              <a:alphaModFix/>
            </a:blip>
            <a:srcRect/>
            <a:stretch/>
          </p:blipFill>
          <p:spPr>
            <a:xfrm>
              <a:off x="3974586" y="2411127"/>
              <a:ext cx="308007" cy="308007"/>
            </a:xfrm>
            <a:prstGeom prst="rect">
              <a:avLst/>
            </a:prstGeom>
            <a:noFill/>
            <a:ln>
              <a:noFill/>
            </a:ln>
          </p:spPr>
        </p:pic>
      </p:grpSp>
      <p:grpSp>
        <p:nvGrpSpPr>
          <p:cNvPr id="442" name="Google Shape;442;p73"/>
          <p:cNvGrpSpPr/>
          <p:nvPr/>
        </p:nvGrpSpPr>
        <p:grpSpPr>
          <a:xfrm>
            <a:off x="4544049" y="3040372"/>
            <a:ext cx="4629664" cy="1245172"/>
            <a:chOff x="3989260" y="2271017"/>
            <a:chExt cx="4267486" cy="732608"/>
          </a:xfrm>
        </p:grpSpPr>
        <p:sp>
          <p:nvSpPr>
            <p:cNvPr id="443" name="Google Shape;443;p73"/>
            <p:cNvSpPr/>
            <p:nvPr/>
          </p:nvSpPr>
          <p:spPr>
            <a:xfrm>
              <a:off x="4428997" y="2271017"/>
              <a:ext cx="3827749" cy="732608"/>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Arial"/>
                  <a:ea typeface="Arial"/>
                  <a:cs typeface="Arial"/>
                  <a:sym typeface="Arial"/>
                </a:rPr>
                <a:t>Thông báo hiện trạng của dự án</a:t>
              </a:r>
              <a:endParaRPr sz="2400" b="0" i="0" u="none" strike="noStrike" cap="none">
                <a:solidFill>
                  <a:srgbClr val="000000"/>
                </a:solidFill>
                <a:latin typeface="Arial"/>
                <a:ea typeface="Arial"/>
                <a:cs typeface="Arial"/>
                <a:sym typeface="Arial"/>
              </a:endParaRPr>
            </a:p>
          </p:txBody>
        </p:sp>
        <p:pic>
          <p:nvPicPr>
            <p:cNvPr id="444" name="Google Shape;444;p73" descr="Right pointing backhand index outline"/>
            <p:cNvPicPr preferRelativeResize="0"/>
            <p:nvPr/>
          </p:nvPicPr>
          <p:blipFill rotWithShape="1">
            <a:blip r:embed="rId3">
              <a:alphaModFix/>
            </a:blip>
            <a:srcRect/>
            <a:stretch/>
          </p:blipFill>
          <p:spPr>
            <a:xfrm>
              <a:off x="3989260" y="2484406"/>
              <a:ext cx="308007" cy="308007"/>
            </a:xfrm>
            <a:prstGeom prst="rect">
              <a:avLst/>
            </a:prstGeom>
            <a:noFill/>
            <a:ln>
              <a:noFill/>
            </a:ln>
          </p:spPr>
        </p:pic>
      </p:grpSp>
      <p:grpSp>
        <p:nvGrpSpPr>
          <p:cNvPr id="445" name="Google Shape;445;p73"/>
          <p:cNvGrpSpPr/>
          <p:nvPr/>
        </p:nvGrpSpPr>
        <p:grpSpPr>
          <a:xfrm>
            <a:off x="6115417" y="4761934"/>
            <a:ext cx="4629664" cy="1245171"/>
            <a:chOff x="3974586" y="2257251"/>
            <a:chExt cx="3643811" cy="497888"/>
          </a:xfrm>
        </p:grpSpPr>
        <p:sp>
          <p:nvSpPr>
            <p:cNvPr id="446" name="Google Shape;446;p73"/>
            <p:cNvSpPr/>
            <p:nvPr/>
          </p:nvSpPr>
          <p:spPr>
            <a:xfrm>
              <a:off x="4360344" y="2257251"/>
              <a:ext cx="3258053" cy="497888"/>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Arial"/>
                  <a:ea typeface="Arial"/>
                  <a:cs typeface="Arial"/>
                  <a:sym typeface="Arial"/>
                </a:rPr>
                <a:t>Tổng kết, rút kinh nghiệm thực hiện dự án</a:t>
              </a:r>
              <a:endParaRPr sz="2400" b="0" i="0" u="none" strike="noStrike" cap="none">
                <a:solidFill>
                  <a:srgbClr val="000000"/>
                </a:solidFill>
                <a:latin typeface="Arial"/>
                <a:ea typeface="Arial"/>
                <a:cs typeface="Arial"/>
                <a:sym typeface="Arial"/>
              </a:endParaRPr>
            </a:p>
          </p:txBody>
        </p:sp>
        <p:pic>
          <p:nvPicPr>
            <p:cNvPr id="447" name="Google Shape;447;p73" descr="Right pointing backhand index outline"/>
            <p:cNvPicPr preferRelativeResize="0"/>
            <p:nvPr/>
          </p:nvPicPr>
          <p:blipFill rotWithShape="1">
            <a:blip r:embed="rId3">
              <a:alphaModFix/>
            </a:blip>
            <a:srcRect/>
            <a:stretch/>
          </p:blipFill>
          <p:spPr>
            <a:xfrm>
              <a:off x="3974586" y="2411127"/>
              <a:ext cx="308007" cy="308007"/>
            </a:xfrm>
            <a:prstGeom prst="rect">
              <a:avLst/>
            </a:prstGeom>
            <a:noFill/>
            <a:ln>
              <a:noFill/>
            </a:ln>
          </p:spPr>
        </p:pic>
      </p:grpSp>
      <p:pic>
        <p:nvPicPr>
          <p:cNvPr id="448" name="Google Shape;448;p73" descr="Thành viên công ty TNHH 2 thành viên trở lên"/>
          <p:cNvPicPr preferRelativeResize="0"/>
          <p:nvPr/>
        </p:nvPicPr>
        <p:blipFill rotWithShape="1">
          <a:blip r:embed="rId4">
            <a:alphaModFix/>
          </a:blip>
          <a:srcRect/>
          <a:stretch/>
        </p:blipFill>
        <p:spPr>
          <a:xfrm>
            <a:off x="1289076" y="1555099"/>
            <a:ext cx="1897211" cy="1065827"/>
          </a:xfrm>
          <a:prstGeom prst="roundRect">
            <a:avLst>
              <a:gd name="adj" fmla="val 16667"/>
            </a:avLst>
          </a:prstGeom>
          <a:noFill/>
          <a:ln>
            <a:noFill/>
          </a:ln>
        </p:spPr>
      </p:pic>
      <p:pic>
        <p:nvPicPr>
          <p:cNvPr id="449" name="Google Shape;449;p73" descr="Hình ảnh Hét Nền Thu Thập Dữ Liệu Khoa Học Nguồn Dữ Liệu Thu Thập PNG , Thu  Thập Dữ Liệu Khoa Học, Dữ Liệu Khoa Học, Thu Thập Dữ Liệu PNG"/>
          <p:cNvPicPr preferRelativeResize="0"/>
          <p:nvPr/>
        </p:nvPicPr>
        <p:blipFill rotWithShape="1">
          <a:blip r:embed="rId5">
            <a:alphaModFix/>
          </a:blip>
          <a:srcRect/>
          <a:stretch/>
        </p:blipFill>
        <p:spPr>
          <a:xfrm>
            <a:off x="2568070" y="3040372"/>
            <a:ext cx="1897212" cy="1245172"/>
          </a:xfrm>
          <a:prstGeom prst="roundRect">
            <a:avLst>
              <a:gd name="adj" fmla="val 16667"/>
            </a:avLst>
          </a:prstGeom>
          <a:noFill/>
          <a:ln>
            <a:noFill/>
          </a:ln>
        </p:spPr>
      </p:pic>
      <p:pic>
        <p:nvPicPr>
          <p:cNvPr id="450" name="Google Shape;450;p73" descr="Finish Flag Icon, Simple Style Stock Vector - Illustration of event,  object: 155825886"/>
          <p:cNvPicPr preferRelativeResize="0"/>
          <p:nvPr/>
        </p:nvPicPr>
        <p:blipFill rotWithShape="1">
          <a:blip r:embed="rId6">
            <a:alphaModFix/>
          </a:blip>
          <a:srcRect/>
          <a:stretch/>
        </p:blipFill>
        <p:spPr>
          <a:xfrm>
            <a:off x="4218205" y="4798904"/>
            <a:ext cx="1897212" cy="1245172"/>
          </a:xfrm>
          <a:prstGeom prst="roundRect">
            <a:avLst>
              <a:gd name="adj" fmla="val 16667"/>
            </a:avLst>
          </a:prstGeom>
          <a:noFill/>
          <a:ln>
            <a:noFill/>
          </a:ln>
        </p:spPr>
      </p:pic>
      <p:sp>
        <p:nvSpPr>
          <p:cNvPr id="451" name="Google Shape;451;p73"/>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EF8600"/>
                </a:solidFill>
                <a:latin typeface="Montserrat ExtraBold"/>
                <a:ea typeface="Montserrat ExtraBold"/>
                <a:cs typeface="Montserrat ExtraBold"/>
                <a:sym typeface="Montserrat ExtraBold"/>
              </a:rPr>
              <a:t>HỌP KẾT THÚC DỰ ÁN</a:t>
            </a:r>
            <a:endParaRPr sz="2800" b="0" i="0" u="none" strike="noStrike" cap="none">
              <a:solidFill>
                <a:srgbClr val="EF86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500"/>
                                        <p:tgtEl>
                                          <p:spTgt spid="439"/>
                                        </p:tgtEl>
                                      </p:cBhvr>
                                    </p:animEffect>
                                  </p:childTnLst>
                                </p:cTn>
                              </p:par>
                              <p:par>
                                <p:cTn id="8" presetID="10" presetClass="entr" presetSubtype="0" fill="hold" nodeType="withEffect">
                                  <p:stCondLst>
                                    <p:cond delay="0"/>
                                  </p:stCondLst>
                                  <p:childTnLst>
                                    <p:set>
                                      <p:cBhvr>
                                        <p:cTn id="9" dur="1" fill="hold">
                                          <p:stCondLst>
                                            <p:cond delay="0"/>
                                          </p:stCondLst>
                                        </p:cTn>
                                        <p:tgtEl>
                                          <p:spTgt spid="442"/>
                                        </p:tgtEl>
                                        <p:attrNameLst>
                                          <p:attrName>style.visibility</p:attrName>
                                        </p:attrNameLst>
                                      </p:cBhvr>
                                      <p:to>
                                        <p:strVal val="visible"/>
                                      </p:to>
                                    </p:set>
                                    <p:animEffect transition="in" filter="fade">
                                      <p:cBhvr>
                                        <p:cTn id="10" dur="500"/>
                                        <p:tgtEl>
                                          <p:spTgt spid="442"/>
                                        </p:tgtEl>
                                      </p:cBhvr>
                                    </p:animEffect>
                                  </p:childTnLst>
                                </p:cTn>
                              </p:par>
                              <p:par>
                                <p:cTn id="11" presetID="10" presetClass="entr" presetSubtype="0" fill="hold" nodeType="withEffect">
                                  <p:stCondLst>
                                    <p:cond delay="0"/>
                                  </p:stCondLst>
                                  <p:childTnLst>
                                    <p:set>
                                      <p:cBhvr>
                                        <p:cTn id="12" dur="1" fill="hold">
                                          <p:stCondLst>
                                            <p:cond delay="0"/>
                                          </p:stCondLst>
                                        </p:cTn>
                                        <p:tgtEl>
                                          <p:spTgt spid="445"/>
                                        </p:tgtEl>
                                        <p:attrNameLst>
                                          <p:attrName>style.visibility</p:attrName>
                                        </p:attrNameLst>
                                      </p:cBhvr>
                                      <p:to>
                                        <p:strVal val="visible"/>
                                      </p:to>
                                    </p:set>
                                    <p:animEffect transition="in" filter="fade">
                                      <p:cBhvr>
                                        <p:cTn id="13"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6"/>
          <p:cNvSpPr txBox="1"/>
          <p:nvPr/>
        </p:nvSpPr>
        <p:spPr>
          <a:xfrm>
            <a:off x="78259" y="787692"/>
            <a:ext cx="3964380" cy="586649"/>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Những vấn đề đã đạt được</a:t>
            </a:r>
            <a:endParaRPr sz="1400" b="0" i="0" u="none" strike="noStrike" cap="none">
              <a:solidFill>
                <a:srgbClr val="000000"/>
              </a:solidFill>
              <a:latin typeface="Arial"/>
              <a:ea typeface="Arial"/>
              <a:cs typeface="Arial"/>
              <a:sym typeface="Arial"/>
            </a:endParaRPr>
          </a:p>
        </p:txBody>
      </p:sp>
      <p:sp>
        <p:nvSpPr>
          <p:cNvPr id="457" name="Google Shape;457;p16"/>
          <p:cNvSpPr txBox="1"/>
          <p:nvPr/>
        </p:nvSpPr>
        <p:spPr>
          <a:xfrm>
            <a:off x="568633" y="250138"/>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chemeClr val="accent1"/>
                </a:solidFill>
                <a:latin typeface="Montserrat ExtraBold"/>
                <a:ea typeface="Montserrat ExtraBold"/>
                <a:cs typeface="Montserrat ExtraBold"/>
                <a:sym typeface="Montserrat ExtraBold"/>
              </a:rPr>
              <a:t>KẾT LUẬN</a:t>
            </a:r>
            <a:endParaRPr sz="1400" b="0" i="0" u="none" strike="noStrike" cap="none">
              <a:solidFill>
                <a:srgbClr val="000000"/>
              </a:solidFill>
              <a:latin typeface="Arial"/>
              <a:ea typeface="Arial"/>
              <a:cs typeface="Arial"/>
              <a:sym typeface="Arial"/>
            </a:endParaRPr>
          </a:p>
        </p:txBody>
      </p:sp>
      <p:sp>
        <p:nvSpPr>
          <p:cNvPr id="458" name="Google Shape;458;p16"/>
          <p:cNvSpPr/>
          <p:nvPr/>
        </p:nvSpPr>
        <p:spPr>
          <a:xfrm>
            <a:off x="519472" y="1287244"/>
            <a:ext cx="11034308" cy="5570756"/>
          </a:xfrm>
          <a:prstGeom prst="rect">
            <a:avLst/>
          </a:prstGeom>
          <a:noFill/>
          <a:ln>
            <a:noFill/>
          </a:ln>
        </p:spPr>
        <p:txBody>
          <a:bodyPr spcFirstLastPara="1" wrap="square" lIns="91425" tIns="45700" rIns="91425" bIns="45700" anchor="t" anchorCtr="0">
            <a:spAutoFit/>
          </a:bodyPr>
          <a:lstStyle/>
          <a:p>
            <a:pPr marL="0" marR="0" lvl="0" indent="360045" algn="l" rtl="0">
              <a:lnSpc>
                <a:spcPct val="100000"/>
              </a:lnSpc>
              <a:spcBef>
                <a:spcPts val="0"/>
              </a:spcBef>
              <a:spcAft>
                <a:spcPts val="0"/>
              </a:spcAft>
              <a:buNone/>
            </a:pPr>
            <a:r>
              <a:rPr lang="en-US" sz="1600" b="0" i="0" u="none" strike="noStrike" cap="none">
                <a:solidFill>
                  <a:schemeClr val="lt1"/>
                </a:solidFill>
                <a:latin typeface="Montserrat"/>
                <a:ea typeface="Montserrat"/>
                <a:cs typeface="Montserrat"/>
                <a:sym typeface="Montserrat"/>
              </a:rPr>
              <a:t>Sau một thời gian dài bắt tay vào nghiên cứu cùng với sự giúp đỡ tận tình của thầy giáo ThS. Nguyễn Đức Lưu, nhóm chúng em đã hoàn thành đề tài “</a:t>
            </a:r>
            <a:r>
              <a:rPr lang="en-US" sz="1600" b="0" i="1" u="none" strike="noStrike" cap="none">
                <a:solidFill>
                  <a:schemeClr val="lt1"/>
                </a:solidFill>
                <a:latin typeface="Montserrat"/>
                <a:ea typeface="Montserrat"/>
                <a:cs typeface="Montserrat"/>
                <a:sym typeface="Montserrat"/>
              </a:rPr>
              <a:t>Quản lý dự án website bán hàng trực tuyến Duka”. </a:t>
            </a:r>
            <a:r>
              <a:rPr lang="en-US" sz="1600" b="0" i="0" u="none" strike="noStrike" cap="none">
                <a:solidFill>
                  <a:schemeClr val="lt1"/>
                </a:solidFill>
                <a:latin typeface="Montserrat"/>
                <a:ea typeface="Montserrat"/>
                <a:cs typeface="Montserrat"/>
                <a:sym typeface="Montserrat"/>
              </a:rPr>
              <a:t>Nhóm chúng em đã phần nào có thể nắm được những kiến thức chuyên môn của môn học như:</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Hiểu hơn về quá trình quản lý dự án</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Lập được bản kế hoạch cho dự án</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Xây dựng được bảng công việc</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Biết cách ước lượng thời gian, phân bố lực lượng và ước tính chi phí để đảm bảo dự án hoàn thành trong khoảng thời gian và kinh phí cho phép</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Biết cách dự đoán, phân tích và lên kế hoạch quản lý các rủi ro có thể xảy ra</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Biết sử dụng phần mềm MS project</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Montserrat"/>
                <a:ea typeface="Montserrat"/>
                <a:cs typeface="Montserrat"/>
                <a:sym typeface="Montserrat"/>
              </a:rPr>
              <a:t>Biết được nhiều phương pháp trong quá trình quản lý dự án</a:t>
            </a:r>
            <a:endParaRPr/>
          </a:p>
          <a:p>
            <a:pPr marL="0" marR="0" lvl="0" indent="457200" algn="l" rtl="0">
              <a:lnSpc>
                <a:spcPct val="100000"/>
              </a:lnSpc>
              <a:spcBef>
                <a:spcPts val="1200"/>
              </a:spcBef>
              <a:spcAft>
                <a:spcPts val="0"/>
              </a:spcAft>
              <a:buNone/>
            </a:pPr>
            <a:r>
              <a:rPr lang="en-US" sz="1600" b="0" i="0" u="none" strike="noStrike" cap="none">
                <a:solidFill>
                  <a:schemeClr val="lt1"/>
                </a:solidFill>
                <a:latin typeface="Montserrat"/>
                <a:ea typeface="Montserrat"/>
                <a:cs typeface="Montserrat"/>
                <a:sym typeface="Montserrat"/>
              </a:rPr>
              <a:t>Ngoài những kiến thức liên quan đến môn học, chúng em còn tích lũy, trau dồi thêm những kỹ năng mềm khác như: Kỹ năng làm việc nhóm, Kỹ năng quản lý thời gian, phân chia công việc, Biết lắng nghe và tiếp thu ý kiến của các thành viên , Tăng khả năng nắm bắt tình hình công việc, Tăng khả năng quản lý con người, công việc, Làm việc nhóm một cách khoa học, hiệu quả, Biết phân tích, nắm bắt được một công việc, hay con người</a:t>
            </a:r>
            <a:endParaRPr/>
          </a:p>
          <a:p>
            <a:pPr marL="0" marR="0" lvl="0" indent="457200" algn="l" rtl="0">
              <a:lnSpc>
                <a:spcPct val="100000"/>
              </a:lnSpc>
              <a:spcBef>
                <a:spcPts val="1200"/>
              </a:spcBef>
              <a:spcAft>
                <a:spcPts val="0"/>
              </a:spcAft>
              <a:buNone/>
            </a:pPr>
            <a:r>
              <a:rPr lang="en-US" sz="1600" b="0" i="0" u="none" strike="noStrike" cap="none">
                <a:solidFill>
                  <a:schemeClr val="lt1"/>
                </a:solidFill>
                <a:latin typeface="Montserrat"/>
                <a:ea typeface="Montserrat"/>
                <a:cs typeface="Montserrat"/>
                <a:sym typeface="Montserrat"/>
              </a:rPr>
              <a:t>Bên cạnh đó, với những kiến thức nhận được nhóm chúng em đã quản lý thành công dự án này. Tuy nhiên trong quá trình quản lý dự án,  có rất nhiều điều hạn chế mà chúng em chưa nhận biết được. Chúng em rất mong có được những nhận xét, đánh giá từ phía các bạn và thầy giáo để có cái nhìn nhận chính xác hơn về những hạn chế của mình trong quản lý dự án.</a:t>
            </a:r>
            <a:br>
              <a:rPr lang="en-US" sz="1600" b="0" i="0" u="none" strike="noStrike" cap="none">
                <a:solidFill>
                  <a:schemeClr val="lt1"/>
                </a:solidFill>
                <a:latin typeface="Montserrat"/>
                <a:ea typeface="Montserrat"/>
                <a:cs typeface="Montserrat"/>
                <a:sym typeface="Montserrat"/>
              </a:rPr>
            </a:br>
            <a:endParaRPr sz="16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4"/>
          <p:cNvSpPr txBox="1"/>
          <p:nvPr/>
        </p:nvSpPr>
        <p:spPr>
          <a:xfrm>
            <a:off x="-167547" y="1247868"/>
            <a:ext cx="3964380" cy="586649"/>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None/>
            </a:pPr>
            <a:r>
              <a:rPr lang="en-US" sz="1800" b="1" i="0" u="none" strike="noStrike" cap="none">
                <a:solidFill>
                  <a:schemeClr val="lt1"/>
                </a:solidFill>
                <a:latin typeface="Montserrat"/>
                <a:ea typeface="Montserrat"/>
                <a:cs typeface="Montserrat"/>
                <a:sym typeface="Montserrat"/>
              </a:rPr>
              <a:t>Hướng phát triển</a:t>
            </a:r>
            <a:endParaRPr sz="1800" b="0" i="0" u="none" strike="noStrike" cap="none">
              <a:solidFill>
                <a:schemeClr val="lt1"/>
              </a:solidFill>
              <a:latin typeface="Arial"/>
              <a:ea typeface="Arial"/>
              <a:cs typeface="Arial"/>
              <a:sym typeface="Arial"/>
            </a:endParaRPr>
          </a:p>
        </p:txBody>
      </p:sp>
      <p:sp>
        <p:nvSpPr>
          <p:cNvPr id="464" name="Google Shape;464;p74"/>
          <p:cNvSpPr txBox="1"/>
          <p:nvPr/>
        </p:nvSpPr>
        <p:spPr>
          <a:xfrm>
            <a:off x="607962" y="663093"/>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EF8600"/>
                </a:solidFill>
                <a:latin typeface="Montserrat ExtraBold"/>
                <a:ea typeface="Montserrat ExtraBold"/>
                <a:cs typeface="Montserrat ExtraBold"/>
                <a:sym typeface="Montserrat ExtraBold"/>
              </a:rPr>
              <a:t>KẾT LUẬN</a:t>
            </a:r>
            <a:endParaRPr sz="1400" b="0" i="0" u="none" strike="noStrike" cap="none">
              <a:solidFill>
                <a:srgbClr val="EF8600"/>
              </a:solidFill>
              <a:latin typeface="Arial"/>
              <a:ea typeface="Arial"/>
              <a:cs typeface="Arial"/>
              <a:sym typeface="Arial"/>
            </a:endParaRPr>
          </a:p>
        </p:txBody>
      </p:sp>
      <p:sp>
        <p:nvSpPr>
          <p:cNvPr id="465" name="Google Shape;465;p74"/>
          <p:cNvSpPr/>
          <p:nvPr/>
        </p:nvSpPr>
        <p:spPr>
          <a:xfrm>
            <a:off x="649693" y="1850132"/>
            <a:ext cx="9526694"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chemeClr val="lt1"/>
                </a:solidFill>
                <a:latin typeface="Montserrat"/>
                <a:ea typeface="Montserrat"/>
                <a:cs typeface="Montserrat"/>
                <a:sym typeface="Montserrat"/>
              </a:rPr>
              <a:t>Phong cách quản lý, hướng phát triển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Montserrat"/>
                <a:ea typeface="Montserrat"/>
                <a:cs typeface="Montserrat"/>
                <a:sym typeface="Montserrat"/>
              </a:rPr>
              <a:t>Trong quá trình làm việc, quản lý dự án các thành viên trong nhóm tự nhận thấy được nhiều khả năng tiềm ẩn của mình. Với phong cách quản lý luôn đi trước mọi công việc, hoạch định kế hoạch một cách chính xác thì có thể nhóm quản lý sẽ không dừng lại ở mức độ là bài tập lớn mà có thể phát triển đi lên làm đồ án, hoặc có thể cao hơn nữa là quản lý những dự án trong thực tế.</a:t>
            </a:r>
            <a:endParaRPr/>
          </a:p>
          <a:p>
            <a:pPr marL="0" marR="0" lvl="0" indent="0" algn="l" rtl="0">
              <a:lnSpc>
                <a:spcPct val="100000"/>
              </a:lnSpc>
              <a:spcBef>
                <a:spcPts val="0"/>
              </a:spcBef>
              <a:spcAft>
                <a:spcPts val="0"/>
              </a:spcAft>
              <a:buNone/>
            </a:pPr>
            <a:r>
              <a:rPr lang="en-US" sz="1800" b="1" i="1" u="none" strike="noStrike" cap="none">
                <a:solidFill>
                  <a:schemeClr val="lt1"/>
                </a:solidFill>
                <a:latin typeface="Montserrat"/>
                <a:ea typeface="Montserrat"/>
                <a:cs typeface="Montserrat"/>
                <a:sym typeface="Montserrat"/>
              </a:rPr>
              <a:t>Dự án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Montserrat"/>
                <a:ea typeface="Montserrat"/>
                <a:cs typeface="Montserrat"/>
                <a:sym typeface="Montserrat"/>
              </a:rPr>
              <a:t>Sau khi được thực hiện với sự quản lý chi tiết của nhóm, thì dự án này đạt được những ưu điểm nhất định so với cách thực hiện dự án bình thường trước đây. Dự án sau khi hoàn thành sẽ đáp ứng được bài tập lớn của môn học “Phần mềm mã nguồn mở”. </a:t>
            </a:r>
            <a:endParaRPr/>
          </a:p>
          <a:p>
            <a:pPr marL="0" marR="0" lvl="0" indent="0" algn="l" rtl="0">
              <a:lnSpc>
                <a:spcPct val="100000"/>
              </a:lnSpc>
              <a:spcBef>
                <a:spcPts val="0"/>
              </a:spcBef>
              <a:spcAft>
                <a:spcPts val="0"/>
              </a:spcAft>
              <a:buNone/>
            </a:pPr>
            <a:r>
              <a:rPr lang="en-US" sz="1800" b="1" i="1" u="none" strike="noStrike" cap="none">
                <a:solidFill>
                  <a:schemeClr val="lt1"/>
                </a:solidFill>
                <a:latin typeface="Montserrat"/>
                <a:ea typeface="Montserrat"/>
                <a:cs typeface="Montserrat"/>
                <a:sym typeface="Montserrat"/>
              </a:rPr>
              <a:t>Ý tưởng phát triển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Montserrat"/>
                <a:ea typeface="Montserrat"/>
                <a:cs typeface="Montserrat"/>
                <a:sym typeface="Montserrat"/>
              </a:rPr>
              <a:t>Với hướng phát triển là xây dựng đồ án đi lên từ bài tập lớn này, sẽ được thực hiện nếu các kiến thức đạt được của thành viên trong nhóm là tương đối chính xác, đáp ứng được yêu cầu của Thầy hay chính của dự án.</a:t>
            </a:r>
            <a:endParaRPr/>
          </a:p>
          <a:p>
            <a:pPr marL="0" marR="0" lvl="0" indent="0" algn="l" rtl="0">
              <a:lnSpc>
                <a:spcPct val="100000"/>
              </a:lnSpc>
              <a:spcBef>
                <a:spcPts val="0"/>
              </a:spcBef>
              <a:spcAft>
                <a:spcPts val="0"/>
              </a:spcAft>
              <a:buNone/>
            </a:pPr>
            <a:br>
              <a:rPr lang="en-US" sz="1800" b="0" i="0" u="none" strike="noStrike" cap="none">
                <a:solidFill>
                  <a:schemeClr val="lt1"/>
                </a:solidFill>
                <a:latin typeface="Montserrat"/>
                <a:ea typeface="Montserrat"/>
                <a:cs typeface="Montserrat"/>
                <a:sym typeface="Montserrat"/>
              </a:rPr>
            </a:br>
            <a:endParaRPr sz="18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8"/>
          <p:cNvSpPr txBox="1">
            <a:spLocks noGrp="1"/>
          </p:cNvSpPr>
          <p:nvPr>
            <p:ph type="ctrTitle"/>
          </p:nvPr>
        </p:nvSpPr>
        <p:spPr>
          <a:xfrm>
            <a:off x="3699900" y="2807350"/>
            <a:ext cx="4792200" cy="644700"/>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lt1"/>
              </a:buClr>
              <a:buSzPts val="3600"/>
              <a:buNone/>
            </a:pPr>
            <a:r>
              <a:rPr lang="en-US" sz="4400"/>
              <a:t>XIN CẢM ƠN!</a:t>
            </a:r>
            <a:endParaRPr sz="4400"/>
          </a:p>
        </p:txBody>
      </p:sp>
      <p:cxnSp>
        <p:nvCxnSpPr>
          <p:cNvPr id="472" name="Google Shape;472;p18"/>
          <p:cNvCxnSpPr/>
          <p:nvPr/>
        </p:nvCxnSpPr>
        <p:spPr>
          <a:xfrm>
            <a:off x="4714500" y="34224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53"/>
          <p:cNvSpPr/>
          <p:nvPr/>
        </p:nvSpPr>
        <p:spPr>
          <a:xfrm>
            <a:off x="352946" y="1598422"/>
            <a:ext cx="6486827" cy="4662775"/>
          </a:xfrm>
          <a:prstGeom prst="rect">
            <a:avLst/>
          </a:prstGeom>
          <a:noFill/>
          <a:ln>
            <a:noFill/>
          </a:ln>
        </p:spPr>
        <p:txBody>
          <a:bodyPr spcFirstLastPara="1" wrap="square" lIns="91425" tIns="45700" rIns="91425" bIns="45700" anchor="ctr" anchorCtr="0">
            <a:spAutoFit/>
          </a:bodyPr>
          <a:lstStyle/>
          <a:p>
            <a:pPr marR="0" lvl="0" algn="l" rtl="0">
              <a:lnSpc>
                <a:spcPct val="150000"/>
              </a:lnSpc>
              <a:spcBef>
                <a:spcPts val="0"/>
              </a:spcBef>
              <a:spcAft>
                <a:spcPts val="0"/>
              </a:spcAft>
            </a:pPr>
            <a:r>
              <a:rPr lang="en-US" sz="1800" b="0" i="0" u="none" strike="noStrike" cap="none" dirty="0" err="1">
                <a:solidFill>
                  <a:schemeClr val="lt1"/>
                </a:solidFill>
                <a:latin typeface="Montserrat ExtraBold" panose="00000900000000000000" pitchFamily="2" charset="0"/>
                <a:sym typeface="Arial"/>
              </a:rPr>
              <a:t>Công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nghệ</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thông</a:t>
            </a:r>
            <a:r>
              <a:rPr lang="en-US" sz="1800" b="0" i="0" u="none" strike="noStrike" cap="none" dirty="0">
                <a:solidFill>
                  <a:schemeClr val="lt1"/>
                </a:solidFill>
                <a:latin typeface="Montserrat ExtraBold" panose="00000900000000000000" pitchFamily="2" charset="0"/>
                <a:sym typeface="Arial"/>
              </a:rPr>
              <a:t> tin </a:t>
            </a:r>
            <a:r>
              <a:rPr lang="en-US" sz="1800" b="0" i="0" u="none" strike="noStrike" cap="none" dirty="0" err="1">
                <a:solidFill>
                  <a:schemeClr val="lt1"/>
                </a:solidFill>
                <a:latin typeface="Montserrat ExtraBold" panose="00000900000000000000" pitchFamily="2" charset="0"/>
                <a:sym typeface="Arial"/>
              </a:rPr>
              <a:t>phát</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triển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mạnh</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mẽ</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và</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hiện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đại</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trong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đó</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việc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tiện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ích</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đặt</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nên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hàng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đầu</a:t>
            </a:r>
            <a:endParaRPr lang="en-US" sz="1800" b="0" i="0" u="none" strike="noStrike" cap="none" dirty="0">
              <a:solidFill>
                <a:schemeClr val="lt1"/>
              </a:solidFill>
              <a:latin typeface="Montserrat ExtraBold" panose="00000900000000000000" pitchFamily="2" charset="0"/>
              <a:sym typeface="Arial"/>
            </a:endParaRPr>
          </a:p>
          <a:p>
            <a:pPr marR="0" lvl="0" algn="l" rtl="0">
              <a:lnSpc>
                <a:spcPct val="150000"/>
              </a:lnSpc>
              <a:spcBef>
                <a:spcPts val="0"/>
              </a:spcBef>
              <a:spcAft>
                <a:spcPts val="0"/>
              </a:spcAft>
            </a:pPr>
            <a:endParaRPr lang="en-US" sz="1800" b="0" i="0" u="none" strike="noStrike" cap="none" dirty="0">
              <a:solidFill>
                <a:schemeClr val="lt1"/>
              </a:solidFill>
              <a:latin typeface="Montserrat ExtraBold" panose="00000900000000000000" pitchFamily="2" charset="0"/>
              <a:sym typeface="Arial"/>
            </a:endParaRPr>
          </a:p>
          <a:p>
            <a:pPr marR="0" lvl="0" algn="l" rtl="0">
              <a:lnSpc>
                <a:spcPct val="150000"/>
              </a:lnSpc>
              <a:spcBef>
                <a:spcPts val="0"/>
              </a:spcBef>
              <a:spcAft>
                <a:spcPts val="0"/>
              </a:spcAft>
            </a:pPr>
            <a:r>
              <a:rPr lang="en-US" sz="1800" b="0" i="0" u="none" strike="noStrike" cap="none" dirty="0" err="1">
                <a:solidFill>
                  <a:schemeClr val="lt1"/>
                </a:solidFill>
                <a:latin typeface="Montserrat ExtraBold" panose="00000900000000000000" pitchFamily="2" charset="0"/>
                <a:sym typeface="Arial"/>
              </a:rPr>
              <a:t>Nghiên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cứu</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và</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xây</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dựng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một</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ứng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dụng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đặt</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và</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phân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phối</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thực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phẩm</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trên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nền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tảng</a:t>
            </a:r>
            <a:r>
              <a:rPr lang="en-US" sz="1800" b="0" i="0" u="none" strike="noStrike" cap="none" dirty="0">
                <a:solidFill>
                  <a:schemeClr val="lt1"/>
                </a:solidFill>
                <a:latin typeface="Montserrat ExtraBold" panose="00000900000000000000" pitchFamily="2" charset="0"/>
                <a:sym typeface="Arial"/>
              </a:rPr>
              <a:t> Mobile</a:t>
            </a:r>
          </a:p>
          <a:p>
            <a:pPr marR="0" lvl="0" algn="l" rtl="0">
              <a:lnSpc>
                <a:spcPct val="150000"/>
              </a:lnSpc>
              <a:spcBef>
                <a:spcPts val="0"/>
              </a:spcBef>
              <a:spcAft>
                <a:spcPts val="0"/>
              </a:spcAft>
            </a:pPr>
            <a:endParaRPr lang="en-US" sz="1800" dirty="0">
              <a:solidFill>
                <a:schemeClr val="lt1"/>
              </a:solidFill>
              <a:latin typeface="Montserrat ExtraBold" panose="00000900000000000000" pitchFamily="2" charset="0"/>
            </a:endParaRPr>
          </a:p>
          <a:p>
            <a:pPr marR="0" lvl="0" algn="l" rtl="0">
              <a:lnSpc>
                <a:spcPct val="150000"/>
              </a:lnSpc>
              <a:spcBef>
                <a:spcPts val="0"/>
              </a:spcBef>
              <a:spcAft>
                <a:spcPts val="0"/>
              </a:spcAft>
            </a:pPr>
            <a:r>
              <a:rPr lang="en-US" sz="1800" dirty="0" err="1">
                <a:solidFill>
                  <a:schemeClr val="lt1"/>
                </a:solidFill>
                <a:latin typeface="Montserrat ExtraBold" panose="00000900000000000000" pitchFamily="2" charset="0"/>
              </a:rPr>
              <a:t>Tìm</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ra</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phương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pháp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áp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dụng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tính</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toán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đường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đi</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trên</a:t>
            </a:r>
            <a:r>
              <a:rPr lang="en-US" sz="1800" dirty="0">
                <a:solidFill>
                  <a:schemeClr val="lt1"/>
                </a:solidFill>
                <a:latin typeface="Montserrat ExtraBold" panose="00000900000000000000" pitchFamily="2" charset="0"/>
              </a:rPr>
              <a:t> Google Map</a:t>
            </a:r>
          </a:p>
          <a:p>
            <a:pPr marR="0" lvl="0" algn="l" rtl="0">
              <a:lnSpc>
                <a:spcPct val="150000"/>
              </a:lnSpc>
              <a:spcBef>
                <a:spcPts val="0"/>
              </a:spcBef>
              <a:spcAft>
                <a:spcPts val="0"/>
              </a:spcAft>
            </a:pPr>
            <a:endParaRPr lang="en-US" sz="1800" dirty="0">
              <a:solidFill>
                <a:schemeClr val="lt1"/>
              </a:solidFill>
              <a:latin typeface="Montserrat ExtraBold" panose="00000900000000000000" pitchFamily="2" charset="0"/>
            </a:endParaRPr>
          </a:p>
          <a:p>
            <a:pPr marR="0" lvl="0" algn="l" rtl="0">
              <a:lnSpc>
                <a:spcPct val="150000"/>
              </a:lnSpc>
              <a:spcBef>
                <a:spcPts val="0"/>
              </a:spcBef>
              <a:spcAft>
                <a:spcPts val="0"/>
              </a:spcAft>
            </a:pPr>
            <a:r>
              <a:rPr lang="en-US" sz="1800" b="0" i="0" u="none" strike="noStrike" cap="none" dirty="0" err="1">
                <a:solidFill>
                  <a:schemeClr val="lt1"/>
                </a:solidFill>
                <a:latin typeface="Montserrat ExtraBold" panose="00000900000000000000" pitchFamily="2" charset="0"/>
                <a:sym typeface="Arial"/>
              </a:rPr>
              <a:t>Học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tập</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và</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nghiên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cứu</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thêm</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các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kiến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mới</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như</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các</a:t>
            </a:r>
            <a:r>
              <a:rPr lang="en-US" sz="1800" b="0" i="0" u="none" strike="noStrike" cap="none" dirty="0">
                <a:solidFill>
                  <a:schemeClr val="lt1"/>
                </a:solidFill>
                <a:latin typeface="Montserrat ExtraBold" panose="00000900000000000000" pitchFamily="2" charset="0"/>
                <a:sym typeface="Arial"/>
              </a:rPr>
              <a:t> Framework </a:t>
            </a:r>
            <a:r>
              <a:rPr lang="en-US" sz="1800" b="0" i="0" u="none" strike="noStrike" cap="none" dirty="0" err="1">
                <a:solidFill>
                  <a:schemeClr val="lt1"/>
                </a:solidFill>
                <a:latin typeface="Montserrat ExtraBold" panose="00000900000000000000" pitchFamily="2" charset="0"/>
                <a:sym typeface="Arial"/>
              </a:rPr>
              <a:t>và</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các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nền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tảng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công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nghệ</a:t>
            </a:r>
            <a:endParaRPr lang="en-US" sz="1800" b="0" i="0" u="none" strike="noStrike" cap="none" dirty="0">
              <a:solidFill>
                <a:schemeClr val="lt1"/>
              </a:solidFill>
              <a:latin typeface="Montserrat ExtraBold" panose="00000900000000000000" pitchFamily="2" charset="0"/>
              <a:sym typeface="Arial"/>
            </a:endParaRPr>
          </a:p>
        </p:txBody>
      </p:sp>
      <p:sp>
        <p:nvSpPr>
          <p:cNvPr id="178" name="Google Shape;178;p53"/>
          <p:cNvSpPr txBox="1"/>
          <p:nvPr/>
        </p:nvSpPr>
        <p:spPr>
          <a:xfrm>
            <a:off x="1356955" y="478694"/>
            <a:ext cx="44788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Montserrat ExtraBold"/>
                <a:cs typeface="Montserrat ExtraBold"/>
                <a:sym typeface="Montserrat ExtraBold"/>
              </a:rPr>
              <a:t>LÝ DO CHỌN ĐỀ TÀI</a:t>
            </a:r>
            <a:endParaRPr sz="2800" b="0" i="0" u="none" strike="noStrike" cap="none" dirty="0">
              <a:solidFill>
                <a:srgbClr val="EF8600"/>
              </a:solidFill>
              <a:latin typeface="Montserrat ExtraBold"/>
              <a:ea typeface="Montserrat ExtraBold"/>
              <a:cs typeface="Montserrat ExtraBold"/>
              <a:sym typeface="Montserrat ExtraBold"/>
            </a:endParaRPr>
          </a:p>
        </p:txBody>
      </p:sp>
      <p:pic>
        <p:nvPicPr>
          <p:cNvPr id="6" name="Picture 5">
            <a:extLst>
              <a:ext uri="{FF2B5EF4-FFF2-40B4-BE49-F238E27FC236}">
                <a16:creationId xmlns:a16="http://schemas.microsoft.com/office/drawing/2014/main" id="{A25B84D3-DF7A-82C1-1AA4-BECF6C37E012}"/>
              </a:ext>
            </a:extLst>
          </p:cNvPr>
          <p:cNvPicPr>
            <a:picLocks noChangeAspect="1"/>
          </p:cNvPicPr>
          <p:nvPr/>
        </p:nvPicPr>
        <p:blipFill>
          <a:blip r:embed="rId3"/>
          <a:stretch>
            <a:fillRect/>
          </a:stretch>
        </p:blipFill>
        <p:spPr>
          <a:xfrm>
            <a:off x="7107811" y="1609916"/>
            <a:ext cx="1941922" cy="2624219"/>
          </a:xfrm>
          <a:prstGeom prst="rect">
            <a:avLst/>
          </a:prstGeom>
        </p:spPr>
      </p:pic>
      <p:pic>
        <p:nvPicPr>
          <p:cNvPr id="2050" name="Picture 2" descr="React Native - STALLYONS TECHNOLOGIES">
            <a:extLst>
              <a:ext uri="{FF2B5EF4-FFF2-40B4-BE49-F238E27FC236}">
                <a16:creationId xmlns:a16="http://schemas.microsoft.com/office/drawing/2014/main" id="{102614A1-BD3F-AF56-6C41-284BF221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579" y="3250971"/>
            <a:ext cx="3841421" cy="360702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4;p4">
            <a:extLst>
              <a:ext uri="{FF2B5EF4-FFF2-40B4-BE49-F238E27FC236}">
                <a16:creationId xmlns:a16="http://schemas.microsoft.com/office/drawing/2014/main" id="{D131ACFF-9B7C-A3F2-5560-384D429040C4}"/>
              </a:ext>
            </a:extLst>
          </p:cNvPr>
          <p:cNvSpPr txBox="1"/>
          <p:nvPr/>
        </p:nvSpPr>
        <p:spPr>
          <a:xfrm>
            <a:off x="415976" y="422822"/>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8" name="Google Shape;195;p4">
            <a:extLst>
              <a:ext uri="{FF2B5EF4-FFF2-40B4-BE49-F238E27FC236}">
                <a16:creationId xmlns:a16="http://schemas.microsoft.com/office/drawing/2014/main" id="{AA19D033-6896-E23E-1387-801796201DBF}"/>
              </a:ext>
            </a:extLst>
          </p:cNvPr>
          <p:cNvSpPr/>
          <p:nvPr/>
        </p:nvSpPr>
        <p:spPr>
          <a:xfrm>
            <a:off x="352946" y="333886"/>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1240161" y="493758"/>
            <a:ext cx="35879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Montserrat ExtraBold"/>
                <a:cs typeface="Montserrat ExtraBold"/>
                <a:sym typeface="Montserrat ExtraBold"/>
              </a:rPr>
              <a:t>MỤC TI</a:t>
            </a:r>
            <a:r>
              <a:rPr lang="en-US" sz="2800" dirty="0">
                <a:solidFill>
                  <a:srgbClr val="EF8600"/>
                </a:solidFill>
                <a:latin typeface="Montserrat ExtraBold"/>
                <a:ea typeface="Montserrat ExtraBold"/>
                <a:cs typeface="Montserrat ExtraBold"/>
                <a:sym typeface="Montserrat ExtraBold"/>
              </a:rPr>
              <a:t>ÊU</a:t>
            </a:r>
            <a:r>
              <a:rPr lang="en-US" sz="2800" b="0" i="0" u="none" strike="noStrike" cap="none" dirty="0">
                <a:solidFill>
                  <a:srgbClr val="EF8600"/>
                </a:solidFill>
                <a:latin typeface="Montserrat ExtraBold"/>
                <a:ea typeface="Montserrat ExtraBold"/>
                <a:cs typeface="Montserrat ExtraBold"/>
                <a:sym typeface="Montserrat ExtraBold"/>
              </a:rPr>
              <a:t> ĐỀ TÀI</a:t>
            </a:r>
            <a:endParaRPr sz="2800" b="0" i="0" u="none" strike="noStrike" cap="none" dirty="0">
              <a:solidFill>
                <a:srgbClr val="EF8600"/>
              </a:solidFill>
              <a:latin typeface="Montserrat ExtraBold"/>
              <a:ea typeface="Montserrat ExtraBold"/>
              <a:cs typeface="Montserrat ExtraBold"/>
              <a:sym typeface="Montserrat ExtraBold"/>
            </a:endParaRPr>
          </a:p>
        </p:txBody>
      </p:sp>
      <p:sp>
        <p:nvSpPr>
          <p:cNvPr id="2" name="Google Shape;177;p53">
            <a:extLst>
              <a:ext uri="{FF2B5EF4-FFF2-40B4-BE49-F238E27FC236}">
                <a16:creationId xmlns:a16="http://schemas.microsoft.com/office/drawing/2014/main" id="{7F7F437F-8265-9831-0867-C4E02B377075}"/>
              </a:ext>
            </a:extLst>
          </p:cNvPr>
          <p:cNvSpPr/>
          <p:nvPr/>
        </p:nvSpPr>
        <p:spPr>
          <a:xfrm>
            <a:off x="390135" y="1432797"/>
            <a:ext cx="5558177" cy="4662775"/>
          </a:xfrm>
          <a:prstGeom prst="rect">
            <a:avLst/>
          </a:prstGeom>
          <a:noFill/>
          <a:ln>
            <a:noFill/>
          </a:ln>
        </p:spPr>
        <p:txBody>
          <a:bodyPr spcFirstLastPara="1" wrap="square" lIns="91425" tIns="45700" rIns="91425" bIns="45700" anchor="ctr" anchorCtr="0">
            <a:spAutoFit/>
          </a:bodyPr>
          <a:lstStyle/>
          <a:p>
            <a:pPr marR="0" lvl="0" algn="l" rtl="0">
              <a:lnSpc>
                <a:spcPct val="150000"/>
              </a:lnSpc>
              <a:spcBef>
                <a:spcPts val="0"/>
              </a:spcBef>
              <a:spcAft>
                <a:spcPts val="0"/>
              </a:spcAft>
            </a:pPr>
            <a:r>
              <a:rPr lang="en-US" sz="1800" b="0" i="0" u="none" strike="noStrike" cap="none" dirty="0" err="1">
                <a:solidFill>
                  <a:schemeClr val="lt1"/>
                </a:solidFill>
                <a:latin typeface="Montserrat ExtraBold" panose="00000900000000000000" pitchFamily="2" charset="0"/>
                <a:sym typeface="Arial"/>
              </a:rPr>
              <a:t>Xây</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dựng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ứng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dụng</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đặt</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đồ</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hoàn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thiện</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với</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các</a:t>
            </a:r>
            <a:r>
              <a:rPr lang="en-US" sz="1800" b="0" i="0" u="none" strike="noStrike" cap="none" dirty="0">
                <a:solidFill>
                  <a:schemeClr val="lt1"/>
                </a:solidFill>
                <a:latin typeface="Montserrat ExtraBold" panose="00000900000000000000" pitchFamily="2" charset="0"/>
                <a:sym typeface="Arial"/>
              </a:rPr>
              <a:t> module </a:t>
            </a:r>
            <a:r>
              <a:rPr lang="en-US" sz="1800" b="0" i="0" u="none" strike="noStrike" cap="none" dirty="0" err="1">
                <a:solidFill>
                  <a:schemeClr val="lt1"/>
                </a:solidFill>
                <a:latin typeface="Montserrat ExtraBold" panose="00000900000000000000" pitchFamily="2" charset="0"/>
                <a:sym typeface="Arial"/>
              </a:rPr>
              <a:t>chức</a:t>
            </a:r>
            <a:r>
              <a:rPr lang="en-US" sz="1800" b="0" i="0" u="none" strike="noStrike" cap="none" dirty="0">
                <a:solidFill>
                  <a:schemeClr val="lt1"/>
                </a:solidFill>
                <a:latin typeface="Montserrat ExtraBold" panose="00000900000000000000" pitchFamily="2" charset="0"/>
                <a:sym typeface="Arial"/>
              </a:rPr>
              <a:t> </a:t>
            </a:r>
            <a:r>
              <a:rPr lang="en-US" sz="1800" b="0" i="0" u="none" strike="noStrike" cap="none" dirty="0" err="1">
                <a:solidFill>
                  <a:schemeClr val="lt1"/>
                </a:solidFill>
                <a:latin typeface="Montserrat ExtraBold" panose="00000900000000000000" pitchFamily="2" charset="0"/>
                <a:sym typeface="Arial"/>
              </a:rPr>
              <a:t>năng</a:t>
            </a:r>
            <a:endParaRPr lang="en-US" sz="1800" b="0" i="0" u="none" strike="noStrike" cap="none" dirty="0">
              <a:solidFill>
                <a:schemeClr val="lt1"/>
              </a:solidFill>
              <a:latin typeface="Montserrat ExtraBold" panose="00000900000000000000" pitchFamily="2" charset="0"/>
              <a:sym typeface="Arial"/>
            </a:endParaRPr>
          </a:p>
          <a:p>
            <a:pPr marR="0" lvl="0" algn="l" rtl="0">
              <a:lnSpc>
                <a:spcPct val="150000"/>
              </a:lnSpc>
              <a:spcBef>
                <a:spcPts val="0"/>
              </a:spcBef>
              <a:spcAft>
                <a:spcPts val="0"/>
              </a:spcAft>
            </a:pPr>
            <a:endParaRPr lang="en-US" sz="1800" b="0" i="0" u="none" strike="noStrike" cap="none" dirty="0">
              <a:solidFill>
                <a:schemeClr val="lt1"/>
              </a:solidFill>
              <a:latin typeface="Montserrat ExtraBold" panose="00000900000000000000" pitchFamily="2" charset="0"/>
              <a:sym typeface="Arial"/>
            </a:endParaRPr>
          </a:p>
          <a:p>
            <a:pPr marR="0" lvl="0" algn="l" rtl="0">
              <a:lnSpc>
                <a:spcPct val="150000"/>
              </a:lnSpc>
              <a:spcBef>
                <a:spcPts val="0"/>
              </a:spcBef>
              <a:spcAft>
                <a:spcPts val="0"/>
              </a:spcAft>
            </a:pPr>
            <a:r>
              <a:rPr lang="en-US" sz="1800" dirty="0" err="1">
                <a:solidFill>
                  <a:schemeClr val="lt1"/>
                </a:solidFill>
                <a:latin typeface="Montserrat ExtraBold" panose="00000900000000000000" pitchFamily="2" charset="0"/>
              </a:rPr>
              <a:t>Nghiên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cứu</a:t>
            </a:r>
            <a:r>
              <a:rPr lang="en-US" sz="1800" dirty="0">
                <a:solidFill>
                  <a:schemeClr val="lt1"/>
                </a:solidFill>
                <a:latin typeface="Montserrat ExtraBold" panose="00000900000000000000" pitchFamily="2" charset="0"/>
              </a:rPr>
              <a:t> , </a:t>
            </a:r>
            <a:r>
              <a:rPr lang="en-US" sz="1800" dirty="0" err="1">
                <a:solidFill>
                  <a:schemeClr val="lt1"/>
                </a:solidFill>
                <a:latin typeface="Montserrat ExtraBold" panose="00000900000000000000" pitchFamily="2" charset="0"/>
              </a:rPr>
              <a:t>tìm</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hiểu</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và</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tích</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hợp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nguyên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lý</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đường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đi</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ngắn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nhất</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vào</a:t>
            </a:r>
            <a:r>
              <a:rPr lang="en-US" sz="1800" dirty="0">
                <a:solidFill>
                  <a:schemeClr val="lt1"/>
                </a:solidFill>
                <a:latin typeface="Montserrat ExtraBold" panose="00000900000000000000" pitchFamily="2" charset="0"/>
              </a:rPr>
              <a:t> Google Map API</a:t>
            </a:r>
          </a:p>
          <a:p>
            <a:pPr marR="0" lvl="0" algn="l" rtl="0">
              <a:lnSpc>
                <a:spcPct val="150000"/>
              </a:lnSpc>
              <a:spcBef>
                <a:spcPts val="0"/>
              </a:spcBef>
              <a:spcAft>
                <a:spcPts val="0"/>
              </a:spcAft>
            </a:pPr>
            <a:endParaRPr lang="en-US" sz="1800" dirty="0">
              <a:solidFill>
                <a:schemeClr val="lt1"/>
              </a:solidFill>
              <a:latin typeface="Montserrat ExtraBold" panose="00000900000000000000" pitchFamily="2" charset="0"/>
            </a:endParaRPr>
          </a:p>
          <a:p>
            <a:pPr marR="0" lvl="0" algn="l" rtl="0">
              <a:lnSpc>
                <a:spcPct val="150000"/>
              </a:lnSpc>
              <a:spcBef>
                <a:spcPts val="0"/>
              </a:spcBef>
              <a:spcAft>
                <a:spcPts val="0"/>
              </a:spcAft>
            </a:pPr>
            <a:r>
              <a:rPr lang="en-US" sz="1800" dirty="0" err="1">
                <a:solidFill>
                  <a:schemeClr val="lt1"/>
                </a:solidFill>
                <a:latin typeface="Montserrat ExtraBold" panose="00000900000000000000" pitchFamily="2" charset="0"/>
              </a:rPr>
              <a:t>Tìm</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ra</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phương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pháp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áp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dụng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tính</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toán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đường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đi</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trên</a:t>
            </a:r>
            <a:r>
              <a:rPr lang="en-US" sz="1800" dirty="0">
                <a:solidFill>
                  <a:schemeClr val="lt1"/>
                </a:solidFill>
                <a:latin typeface="Montserrat ExtraBold" panose="00000900000000000000" pitchFamily="2" charset="0"/>
              </a:rPr>
              <a:t> Google Map</a:t>
            </a:r>
          </a:p>
          <a:p>
            <a:pPr marR="0" lvl="0" algn="l" rtl="0">
              <a:lnSpc>
                <a:spcPct val="150000"/>
              </a:lnSpc>
              <a:spcBef>
                <a:spcPts val="0"/>
              </a:spcBef>
              <a:spcAft>
                <a:spcPts val="0"/>
              </a:spcAft>
            </a:pPr>
            <a:endParaRPr lang="en-US" sz="1800" dirty="0">
              <a:solidFill>
                <a:schemeClr val="lt1"/>
              </a:solidFill>
              <a:latin typeface="Montserrat ExtraBold" panose="00000900000000000000" pitchFamily="2" charset="0"/>
            </a:endParaRPr>
          </a:p>
          <a:p>
            <a:pPr marR="0" lvl="0" algn="l" rtl="0">
              <a:lnSpc>
                <a:spcPct val="150000"/>
              </a:lnSpc>
              <a:spcBef>
                <a:spcPts val="0"/>
              </a:spcBef>
              <a:spcAft>
                <a:spcPts val="0"/>
              </a:spcAft>
            </a:pPr>
            <a:r>
              <a:rPr lang="en-US" sz="1800" dirty="0" err="1">
                <a:solidFill>
                  <a:schemeClr val="lt1"/>
                </a:solidFill>
                <a:latin typeface="Montserrat ExtraBold" panose="00000900000000000000" pitchFamily="2" charset="0"/>
              </a:rPr>
              <a:t>Rèn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luyện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các</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kiến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thức</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nghiệp</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vụ</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và</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kỹ</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năng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phát</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triển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hệ</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thống</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phần</a:t>
            </a:r>
            <a:r>
              <a:rPr lang="en-US" sz="1800" dirty="0">
                <a:solidFill>
                  <a:schemeClr val="lt1"/>
                </a:solidFill>
                <a:latin typeface="Montserrat ExtraBold" panose="00000900000000000000" pitchFamily="2" charset="0"/>
              </a:rPr>
              <a:t> </a:t>
            </a:r>
            <a:r>
              <a:rPr lang="en-US" sz="1800" dirty="0" err="1">
                <a:solidFill>
                  <a:schemeClr val="lt1"/>
                </a:solidFill>
                <a:latin typeface="Montserrat ExtraBold" panose="00000900000000000000" pitchFamily="2" charset="0"/>
              </a:rPr>
              <a:t>mềm</a:t>
            </a:r>
            <a:endParaRPr lang="en-US" sz="1800" dirty="0">
              <a:solidFill>
                <a:schemeClr val="lt1"/>
              </a:solidFill>
              <a:latin typeface="Montserrat ExtraBold" panose="00000900000000000000" pitchFamily="2" charset="0"/>
            </a:endParaRPr>
          </a:p>
        </p:txBody>
      </p:sp>
      <p:pic>
        <p:nvPicPr>
          <p:cNvPr id="6" name="Picture 5">
            <a:extLst>
              <a:ext uri="{FF2B5EF4-FFF2-40B4-BE49-F238E27FC236}">
                <a16:creationId xmlns:a16="http://schemas.microsoft.com/office/drawing/2014/main" id="{1F1BA15B-D355-5090-501E-88110997849C}"/>
              </a:ext>
            </a:extLst>
          </p:cNvPr>
          <p:cNvPicPr>
            <a:picLocks noChangeAspect="1"/>
          </p:cNvPicPr>
          <p:nvPr/>
        </p:nvPicPr>
        <p:blipFill>
          <a:blip r:embed="rId3"/>
          <a:stretch>
            <a:fillRect/>
          </a:stretch>
        </p:blipFill>
        <p:spPr>
          <a:xfrm>
            <a:off x="6754413" y="1494997"/>
            <a:ext cx="4867275" cy="4600575"/>
          </a:xfrm>
          <a:prstGeom prst="rect">
            <a:avLst/>
          </a:prstGeom>
        </p:spPr>
      </p:pic>
      <p:sp>
        <p:nvSpPr>
          <p:cNvPr id="7" name="Google Shape;194;p4">
            <a:extLst>
              <a:ext uri="{FF2B5EF4-FFF2-40B4-BE49-F238E27FC236}">
                <a16:creationId xmlns:a16="http://schemas.microsoft.com/office/drawing/2014/main" id="{E06DABA1-23DF-6CDB-D72A-9282CC2B8D62}"/>
              </a:ext>
            </a:extLst>
          </p:cNvPr>
          <p:cNvSpPr txBox="1"/>
          <p:nvPr/>
        </p:nvSpPr>
        <p:spPr>
          <a:xfrm>
            <a:off x="390135" y="400478"/>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a:t>
            </a:r>
            <a:r>
              <a:rPr lang="en-US" sz="3600" dirty="0">
                <a:solidFill>
                  <a:schemeClr val="lt1"/>
                </a:solidFill>
                <a:latin typeface="Montserrat ExtraBold"/>
                <a:ea typeface="Montserrat ExtraBold"/>
                <a:cs typeface="Montserrat ExtraBold"/>
                <a:sym typeface="Montserrat ExtraBold"/>
              </a:rPr>
              <a:t>2</a:t>
            </a:r>
            <a:endParaRPr sz="1400" b="0" i="0" u="none" strike="noStrike" cap="none" dirty="0">
              <a:solidFill>
                <a:srgbClr val="000000"/>
              </a:solidFill>
              <a:latin typeface="Arial"/>
              <a:ea typeface="Arial"/>
              <a:cs typeface="Arial"/>
              <a:sym typeface="Arial"/>
            </a:endParaRPr>
          </a:p>
        </p:txBody>
      </p:sp>
      <p:sp>
        <p:nvSpPr>
          <p:cNvPr id="8" name="Google Shape;195;p4">
            <a:extLst>
              <a:ext uri="{FF2B5EF4-FFF2-40B4-BE49-F238E27FC236}">
                <a16:creationId xmlns:a16="http://schemas.microsoft.com/office/drawing/2014/main" id="{76CA7B21-38A5-97DB-45EA-84AF2E0AFA58}"/>
              </a:ext>
            </a:extLst>
          </p:cNvPr>
          <p:cNvSpPr/>
          <p:nvPr/>
        </p:nvSpPr>
        <p:spPr>
          <a:xfrm>
            <a:off x="352946" y="333886"/>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5310949" y="218629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03</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5310949" y="2097357"/>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2196445" y="3150027"/>
            <a:ext cx="805191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dirty="0">
                <a:solidFill>
                  <a:srgbClr val="EF8600"/>
                </a:solidFill>
                <a:latin typeface="Montserrat ExtraBold"/>
                <a:sym typeface="Montserrat ExtraBold"/>
              </a:rPr>
              <a:t>NỘI DUNG NGHIÊN CỨU</a:t>
            </a:r>
            <a:endParaRPr sz="4800" b="0" i="0" u="none" strike="noStrike" cap="none" dirty="0">
              <a:solidFill>
                <a:srgbClr val="EF8600"/>
              </a:solidFill>
              <a:latin typeface="Arial"/>
              <a:ea typeface="Arial"/>
              <a:cs typeface="Arial"/>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6"/>
          <p:cNvSpPr txBox="1"/>
          <p:nvPr/>
        </p:nvSpPr>
        <p:spPr>
          <a:xfrm>
            <a:off x="701705" y="381007"/>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NỘI DUNG NGHIÊN CỨU</a:t>
            </a:r>
            <a:endParaRPr sz="2800" b="0" i="0" u="none" strike="noStrike" cap="none" dirty="0">
              <a:solidFill>
                <a:srgbClr val="EF8600"/>
              </a:solidFill>
              <a:latin typeface="Arial"/>
              <a:ea typeface="Arial"/>
              <a:cs typeface="Arial"/>
              <a:sym typeface="Arial"/>
            </a:endParaRPr>
          </a:p>
        </p:txBody>
      </p:sp>
      <p:cxnSp>
        <p:nvCxnSpPr>
          <p:cNvPr id="224" name="Google Shape;224;p56"/>
          <p:cNvCxnSpPr/>
          <p:nvPr/>
        </p:nvCxnSpPr>
        <p:spPr>
          <a:xfrm flipH="1">
            <a:off x="4333650" y="904227"/>
            <a:ext cx="31874" cy="5860367"/>
          </a:xfrm>
          <a:prstGeom prst="straightConnector1">
            <a:avLst/>
          </a:prstGeom>
          <a:noFill/>
          <a:ln w="28575" cap="flat" cmpd="sng">
            <a:solidFill>
              <a:srgbClr val="FFC000"/>
            </a:solidFill>
            <a:prstDash val="solid"/>
            <a:miter lim="800000"/>
            <a:headEnd type="none" w="sm" len="sm"/>
            <a:tailEnd type="none" w="sm" len="sm"/>
          </a:ln>
        </p:spPr>
      </p:cxnSp>
      <p:grpSp>
        <p:nvGrpSpPr>
          <p:cNvPr id="226" name="Google Shape;226;p56"/>
          <p:cNvGrpSpPr/>
          <p:nvPr/>
        </p:nvGrpSpPr>
        <p:grpSpPr>
          <a:xfrm flipH="1">
            <a:off x="2537150" y="2012905"/>
            <a:ext cx="7597194" cy="934611"/>
            <a:chOff x="5501200" y="1701153"/>
            <a:chExt cx="7597194" cy="934611"/>
          </a:xfrm>
        </p:grpSpPr>
        <p:cxnSp>
          <p:nvCxnSpPr>
            <p:cNvPr id="227" name="Google Shape;227;p56"/>
            <p:cNvCxnSpPr/>
            <p:nvPr/>
          </p:nvCxnSpPr>
          <p:spPr>
            <a:xfrm>
              <a:off x="5821294" y="2477546"/>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28" name="Google Shape;228;p56"/>
            <p:cNvGrpSpPr/>
            <p:nvPr/>
          </p:nvGrpSpPr>
          <p:grpSpPr>
            <a:xfrm>
              <a:off x="6017061" y="2414384"/>
              <a:ext cx="221380" cy="221380"/>
              <a:chOff x="6017061" y="2038998"/>
              <a:chExt cx="221380" cy="221380"/>
            </a:xfrm>
          </p:grpSpPr>
          <p:sp>
            <p:nvSpPr>
              <p:cNvPr id="229" name="Google Shape;22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30" name="Google Shape;23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31" name="Google Shape;231;p56"/>
            <p:cNvGrpSpPr/>
            <p:nvPr/>
          </p:nvGrpSpPr>
          <p:grpSpPr>
            <a:xfrm>
              <a:off x="5501200" y="1701153"/>
              <a:ext cx="5685278" cy="612001"/>
              <a:chOff x="5501200" y="1814908"/>
              <a:chExt cx="5685278" cy="520082"/>
            </a:xfrm>
          </p:grpSpPr>
          <p:sp>
            <p:nvSpPr>
              <p:cNvPr id="232" name="Google Shape;232;p56"/>
              <p:cNvSpPr/>
              <p:nvPr/>
            </p:nvSpPr>
            <p:spPr>
              <a:xfrm>
                <a:off x="5501201" y="1814908"/>
                <a:ext cx="5685277"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233" name="Google Shape;233;p56"/>
              <p:cNvSpPr txBox="1"/>
              <p:nvPr/>
            </p:nvSpPr>
            <p:spPr>
              <a:xfrm>
                <a:off x="5501200" y="1922584"/>
                <a:ext cx="5562585"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lt1"/>
                    </a:solidFill>
                    <a:latin typeface="Montserrat"/>
                    <a:ea typeface="Montserrat"/>
                    <a:cs typeface="Montserrat"/>
                    <a:sym typeface="Montserrat"/>
                  </a:rPr>
                  <a:t>Nghiên</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cứu</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và</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tích</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hợp</a:t>
                </a:r>
                <a:r>
                  <a:rPr lang="en-US" sz="2000" b="1" i="0" u="none" strike="noStrike" cap="none" dirty="0">
                    <a:solidFill>
                      <a:schemeClr val="lt1"/>
                    </a:solidFill>
                    <a:latin typeface="Montserrat"/>
                    <a:ea typeface="Montserrat"/>
                    <a:cs typeface="Montserrat"/>
                    <a:sym typeface="Montserrat"/>
                  </a:rPr>
                  <a:t> Google Map API</a:t>
                </a:r>
                <a:endParaRPr sz="2000" b="1" i="0" u="none" strike="noStrike" cap="none" dirty="0">
                  <a:solidFill>
                    <a:schemeClr val="lt1"/>
                  </a:solidFill>
                  <a:latin typeface="Montserrat"/>
                  <a:ea typeface="Montserrat"/>
                  <a:cs typeface="Montserrat"/>
                  <a:sym typeface="Montserrat"/>
                </a:endParaRPr>
              </a:p>
            </p:txBody>
          </p:sp>
        </p:grpSp>
      </p:grpSp>
      <p:grpSp>
        <p:nvGrpSpPr>
          <p:cNvPr id="235" name="Google Shape;235;p56"/>
          <p:cNvGrpSpPr/>
          <p:nvPr/>
        </p:nvGrpSpPr>
        <p:grpSpPr>
          <a:xfrm>
            <a:off x="2510496" y="1106716"/>
            <a:ext cx="7538477" cy="850844"/>
            <a:chOff x="4292600" y="1786477"/>
            <a:chExt cx="7470535" cy="850844"/>
          </a:xfrm>
        </p:grpSpPr>
        <p:grpSp>
          <p:nvGrpSpPr>
            <p:cNvPr id="236" name="Google Shape;236;p56"/>
            <p:cNvGrpSpPr/>
            <p:nvPr/>
          </p:nvGrpSpPr>
          <p:grpSpPr>
            <a:xfrm>
              <a:off x="4292600" y="1822839"/>
              <a:ext cx="7470535" cy="814482"/>
              <a:chOff x="4292600" y="1822839"/>
              <a:chExt cx="7470535" cy="814482"/>
            </a:xfrm>
          </p:grpSpPr>
          <p:cxnSp>
            <p:nvCxnSpPr>
              <p:cNvPr id="237" name="Google Shape;237;p56"/>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grpSp>
            <p:nvGrpSpPr>
              <p:cNvPr id="238" name="Google Shape;238;p56"/>
              <p:cNvGrpSpPr/>
              <p:nvPr/>
            </p:nvGrpSpPr>
            <p:grpSpPr>
              <a:xfrm>
                <a:off x="5985309" y="2415941"/>
                <a:ext cx="221380" cy="221380"/>
                <a:chOff x="5985309" y="2040555"/>
                <a:chExt cx="221380" cy="221380"/>
              </a:xfrm>
            </p:grpSpPr>
            <p:sp>
              <p:nvSpPr>
                <p:cNvPr id="239" name="Google Shape;239;p56"/>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40" name="Google Shape;240;p56"/>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41" name="Google Shape;241;p56"/>
              <p:cNvGrpSpPr/>
              <p:nvPr/>
            </p:nvGrpSpPr>
            <p:grpSpPr>
              <a:xfrm>
                <a:off x="6206689" y="1822839"/>
                <a:ext cx="5556446" cy="612001"/>
                <a:chOff x="6206689" y="1918318"/>
                <a:chExt cx="5556446" cy="520082"/>
              </a:xfrm>
            </p:grpSpPr>
            <p:sp>
              <p:nvSpPr>
                <p:cNvPr id="242" name="Google Shape;242;p56"/>
                <p:cNvSpPr/>
                <p:nvPr/>
              </p:nvSpPr>
              <p:spPr>
                <a:xfrm>
                  <a:off x="6206689" y="1918318"/>
                  <a:ext cx="5556446"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243" name="Google Shape;243;p56"/>
                <p:cNvSpPr txBox="1"/>
                <p:nvPr/>
              </p:nvSpPr>
              <p:spPr>
                <a:xfrm>
                  <a:off x="6324771" y="2018528"/>
                  <a:ext cx="5438364"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lt1"/>
                      </a:solidFill>
                      <a:latin typeface="Montserrat"/>
                      <a:ea typeface="Montserrat"/>
                      <a:cs typeface="Montserrat"/>
                      <a:sym typeface="Montserrat"/>
                    </a:rPr>
                    <a:t>Khảo</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sát</a:t>
                  </a:r>
                  <a:r>
                    <a:rPr lang="en-US" sz="2000" b="1" dirty="0">
                      <a:solidFill>
                        <a:schemeClr val="lt1"/>
                      </a:solidFill>
                      <a:latin typeface="Montserrat"/>
                      <a:ea typeface="Montserrat"/>
                      <a:cs typeface="Montserrat"/>
                      <a:sym typeface="Montserrat"/>
                    </a:rPr>
                    <a:t>,</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phân</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tích</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quy</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trình</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ứng</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dụng</a:t>
                  </a:r>
                  <a:endParaRPr sz="2000" b="1" i="0" u="none" strike="noStrike" cap="none" dirty="0">
                    <a:solidFill>
                      <a:schemeClr val="lt1"/>
                    </a:solidFill>
                    <a:latin typeface="Montserrat"/>
                    <a:ea typeface="Montserrat"/>
                    <a:cs typeface="Montserrat"/>
                    <a:sym typeface="Montserrat"/>
                  </a:endParaRPr>
                </a:p>
              </p:txBody>
            </p:sp>
          </p:grpSp>
        </p:grpSp>
        <p:pic>
          <p:nvPicPr>
            <p:cNvPr id="244" name="Google Shape;244;p56" descr="Icon&#10;&#10;Description automatically generated"/>
            <p:cNvPicPr preferRelativeResize="0"/>
            <p:nvPr/>
          </p:nvPicPr>
          <p:blipFill rotWithShape="1">
            <a:blip r:embed="rId3">
              <a:alphaModFix/>
            </a:blip>
            <a:srcRect/>
            <a:stretch/>
          </p:blipFill>
          <p:spPr>
            <a:xfrm>
              <a:off x="5165229" y="1786477"/>
              <a:ext cx="684063" cy="684063"/>
            </a:xfrm>
            <a:prstGeom prst="rect">
              <a:avLst/>
            </a:prstGeom>
            <a:noFill/>
            <a:ln>
              <a:noFill/>
            </a:ln>
          </p:spPr>
        </p:pic>
      </p:grpSp>
      <p:grpSp>
        <p:nvGrpSpPr>
          <p:cNvPr id="246" name="Google Shape;246;p56"/>
          <p:cNvGrpSpPr/>
          <p:nvPr/>
        </p:nvGrpSpPr>
        <p:grpSpPr>
          <a:xfrm flipH="1">
            <a:off x="2576679" y="3719824"/>
            <a:ext cx="7553057" cy="880829"/>
            <a:chOff x="5741104" y="1754935"/>
            <a:chExt cx="7553057" cy="880829"/>
          </a:xfrm>
        </p:grpSpPr>
        <p:cxnSp>
          <p:nvCxnSpPr>
            <p:cNvPr id="247" name="Google Shape;247;p56"/>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48" name="Google Shape;248;p56"/>
            <p:cNvGrpSpPr/>
            <p:nvPr/>
          </p:nvGrpSpPr>
          <p:grpSpPr>
            <a:xfrm>
              <a:off x="6017061" y="2414384"/>
              <a:ext cx="221380" cy="221380"/>
              <a:chOff x="6017061" y="2038998"/>
              <a:chExt cx="221380" cy="221380"/>
            </a:xfrm>
          </p:grpSpPr>
          <p:sp>
            <p:nvSpPr>
              <p:cNvPr id="249" name="Google Shape;24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50" name="Google Shape;25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51" name="Google Shape;251;p56"/>
            <p:cNvGrpSpPr/>
            <p:nvPr/>
          </p:nvGrpSpPr>
          <p:grpSpPr>
            <a:xfrm>
              <a:off x="5741104" y="1754935"/>
              <a:ext cx="5685276" cy="612000"/>
              <a:chOff x="5741104" y="1860613"/>
              <a:chExt cx="5685276" cy="520081"/>
            </a:xfrm>
          </p:grpSpPr>
          <p:sp>
            <p:nvSpPr>
              <p:cNvPr id="252" name="Google Shape;252;p56"/>
              <p:cNvSpPr/>
              <p:nvPr/>
            </p:nvSpPr>
            <p:spPr>
              <a:xfrm>
                <a:off x="5741104" y="1860613"/>
                <a:ext cx="5685276"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53" name="Google Shape;253;p56"/>
              <p:cNvSpPr txBox="1"/>
              <p:nvPr/>
            </p:nvSpPr>
            <p:spPr>
              <a:xfrm>
                <a:off x="6568695" y="1969482"/>
                <a:ext cx="4743692"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err="1">
                    <a:solidFill>
                      <a:schemeClr val="lt1"/>
                    </a:solidFill>
                    <a:latin typeface="Montserrat"/>
                    <a:ea typeface="Montserrat"/>
                    <a:cs typeface="Montserrat"/>
                    <a:sym typeface="Montserrat"/>
                  </a:rPr>
                  <a:t>Lập</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trình</a:t>
                </a:r>
                <a:r>
                  <a:rPr lang="en-US" sz="2000" b="1" dirty="0">
                    <a:solidFill>
                      <a:schemeClr val="lt1"/>
                    </a:solidFill>
                    <a:latin typeface="Montserrat"/>
                    <a:ea typeface="Montserrat"/>
                    <a:cs typeface="Montserrat"/>
                    <a:sym typeface="Montserrat"/>
                  </a:rPr>
                  <a:t> Backend API</a:t>
                </a:r>
                <a:endParaRPr sz="2000" b="1" i="0" u="none" strike="noStrike" cap="none" dirty="0">
                  <a:solidFill>
                    <a:schemeClr val="lt1"/>
                  </a:solidFill>
                  <a:latin typeface="Montserrat"/>
                  <a:ea typeface="Montserrat"/>
                  <a:cs typeface="Montserrat"/>
                  <a:sym typeface="Montserrat"/>
                </a:endParaRPr>
              </a:p>
            </p:txBody>
          </p:sp>
        </p:grpSp>
      </p:grpSp>
      <p:grpSp>
        <p:nvGrpSpPr>
          <p:cNvPr id="256" name="Google Shape;256;p56"/>
          <p:cNvGrpSpPr/>
          <p:nvPr/>
        </p:nvGrpSpPr>
        <p:grpSpPr>
          <a:xfrm>
            <a:off x="2575047" y="2902354"/>
            <a:ext cx="7554688" cy="809415"/>
            <a:chOff x="4292600" y="1827906"/>
            <a:chExt cx="7554688" cy="809415"/>
          </a:xfrm>
        </p:grpSpPr>
        <p:cxnSp>
          <p:nvCxnSpPr>
            <p:cNvPr id="257" name="Google Shape;257;p56"/>
            <p:cNvCxnSpPr/>
            <p:nvPr/>
          </p:nvCxnSpPr>
          <p:spPr>
            <a:xfrm>
              <a:off x="4292600" y="2526631"/>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58" name="Google Shape;258;p56"/>
            <p:cNvGrpSpPr/>
            <p:nvPr/>
          </p:nvGrpSpPr>
          <p:grpSpPr>
            <a:xfrm>
              <a:off x="5985309" y="2415941"/>
              <a:ext cx="221380" cy="221380"/>
              <a:chOff x="5985309" y="2040555"/>
              <a:chExt cx="221380" cy="221380"/>
            </a:xfrm>
          </p:grpSpPr>
          <p:sp>
            <p:nvSpPr>
              <p:cNvPr id="259" name="Google Shape;259;p56"/>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60" name="Google Shape;260;p56"/>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61" name="Google Shape;261;p56"/>
            <p:cNvGrpSpPr/>
            <p:nvPr/>
          </p:nvGrpSpPr>
          <p:grpSpPr>
            <a:xfrm>
              <a:off x="6162011" y="1827906"/>
              <a:ext cx="5685277" cy="612000"/>
              <a:chOff x="6162011" y="1922624"/>
              <a:chExt cx="5685277" cy="520081"/>
            </a:xfrm>
          </p:grpSpPr>
          <p:sp>
            <p:nvSpPr>
              <p:cNvPr id="262" name="Google Shape;262;p56"/>
              <p:cNvSpPr/>
              <p:nvPr/>
            </p:nvSpPr>
            <p:spPr>
              <a:xfrm>
                <a:off x="6162011" y="1922624"/>
                <a:ext cx="5685277"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63" name="Google Shape;263;p56"/>
              <p:cNvSpPr txBox="1"/>
              <p:nvPr/>
            </p:nvSpPr>
            <p:spPr>
              <a:xfrm>
                <a:off x="6292736" y="2012674"/>
                <a:ext cx="5472158"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lt1"/>
                    </a:solidFill>
                    <a:latin typeface="Montserrat"/>
                    <a:ea typeface="Montserrat"/>
                    <a:cs typeface="Montserrat"/>
                    <a:sym typeface="Montserrat"/>
                  </a:rPr>
                  <a:t>Tọa</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độ</a:t>
                </a:r>
                <a:r>
                  <a:rPr lang="en-US" sz="2000" b="1" i="0" u="none" strike="noStrike" cap="none" dirty="0">
                    <a:solidFill>
                      <a:schemeClr val="lt1"/>
                    </a:solidFill>
                    <a:latin typeface="Montserrat"/>
                    <a:ea typeface="Montserrat"/>
                    <a:cs typeface="Montserrat"/>
                    <a:sym typeface="Montserrat"/>
                  </a:rPr>
                  <a:t> GPS </a:t>
                </a:r>
                <a:r>
                  <a:rPr lang="en-US" sz="2000" b="1" i="0" u="none" strike="noStrike" cap="none" dirty="0" err="1">
                    <a:solidFill>
                      <a:schemeClr val="lt1"/>
                    </a:solidFill>
                    <a:latin typeface="Montserrat"/>
                    <a:ea typeface="Montserrat"/>
                    <a:cs typeface="Montserrat"/>
                    <a:sym typeface="Montserrat"/>
                  </a:rPr>
                  <a:t>với</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kinh</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độ</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và</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vĩ</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độ</a:t>
                </a:r>
                <a:endParaRPr sz="2000" b="1" i="0" u="none" strike="noStrike" cap="none" dirty="0">
                  <a:solidFill>
                    <a:schemeClr val="lt1"/>
                  </a:solidFill>
                  <a:latin typeface="Montserrat"/>
                  <a:ea typeface="Montserrat"/>
                  <a:cs typeface="Montserrat"/>
                  <a:sym typeface="Montserrat"/>
                </a:endParaRPr>
              </a:p>
            </p:txBody>
          </p:sp>
        </p:grpSp>
      </p:grpSp>
      <p:grpSp>
        <p:nvGrpSpPr>
          <p:cNvPr id="266" name="Google Shape;266;p56"/>
          <p:cNvGrpSpPr/>
          <p:nvPr/>
        </p:nvGrpSpPr>
        <p:grpSpPr>
          <a:xfrm>
            <a:off x="2576679" y="4575260"/>
            <a:ext cx="7553057" cy="870671"/>
            <a:chOff x="4292600" y="1766650"/>
            <a:chExt cx="7553057" cy="870671"/>
          </a:xfrm>
        </p:grpSpPr>
        <p:cxnSp>
          <p:nvCxnSpPr>
            <p:cNvPr id="267" name="Google Shape;267;p56"/>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grpSp>
          <p:nvGrpSpPr>
            <p:cNvPr id="268" name="Google Shape;268;p56"/>
            <p:cNvGrpSpPr/>
            <p:nvPr/>
          </p:nvGrpSpPr>
          <p:grpSpPr>
            <a:xfrm>
              <a:off x="5985309" y="2415941"/>
              <a:ext cx="221380" cy="221380"/>
              <a:chOff x="5985309" y="2040555"/>
              <a:chExt cx="221380" cy="221380"/>
            </a:xfrm>
          </p:grpSpPr>
          <p:sp>
            <p:nvSpPr>
              <p:cNvPr id="269" name="Google Shape;269;p56"/>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270" name="Google Shape;270;p56"/>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grpSp>
        <p:grpSp>
          <p:nvGrpSpPr>
            <p:cNvPr id="271" name="Google Shape;271;p56"/>
            <p:cNvGrpSpPr/>
            <p:nvPr/>
          </p:nvGrpSpPr>
          <p:grpSpPr>
            <a:xfrm>
              <a:off x="6160382" y="1766650"/>
              <a:ext cx="5685275" cy="612001"/>
              <a:chOff x="6160382" y="1870569"/>
              <a:chExt cx="5685275" cy="520082"/>
            </a:xfrm>
          </p:grpSpPr>
          <p:sp>
            <p:nvSpPr>
              <p:cNvPr id="272" name="Google Shape;272;p56"/>
              <p:cNvSpPr/>
              <p:nvPr/>
            </p:nvSpPr>
            <p:spPr>
              <a:xfrm>
                <a:off x="6160382" y="1870569"/>
                <a:ext cx="5685275"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273" name="Google Shape;273;p56"/>
              <p:cNvSpPr txBox="1"/>
              <p:nvPr/>
            </p:nvSpPr>
            <p:spPr>
              <a:xfrm>
                <a:off x="6274373" y="1960619"/>
                <a:ext cx="4838649"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err="1">
                    <a:solidFill>
                      <a:schemeClr val="lt1"/>
                    </a:solidFill>
                    <a:latin typeface="Montserrat"/>
                    <a:ea typeface="Montserrat"/>
                    <a:cs typeface="Montserrat"/>
                    <a:sym typeface="Montserrat"/>
                  </a:rPr>
                  <a:t>Lập</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trình</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giao</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diện</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và</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kết</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nối</a:t>
                </a:r>
                <a:r>
                  <a:rPr lang="en-US" sz="2000" b="1" dirty="0">
                    <a:solidFill>
                      <a:schemeClr val="lt1"/>
                    </a:solidFill>
                    <a:latin typeface="Montserrat"/>
                    <a:ea typeface="Montserrat"/>
                    <a:cs typeface="Montserrat"/>
                    <a:sym typeface="Montserrat"/>
                  </a:rPr>
                  <a:t> API</a:t>
                </a:r>
                <a:endParaRPr sz="2000" b="1" i="0" u="none" strike="noStrike" cap="none" dirty="0">
                  <a:solidFill>
                    <a:schemeClr val="lt1"/>
                  </a:solidFill>
                  <a:latin typeface="Montserrat"/>
                  <a:ea typeface="Montserrat"/>
                  <a:cs typeface="Montserrat"/>
                  <a:sym typeface="Montserrat"/>
                </a:endParaRPr>
              </a:p>
            </p:txBody>
          </p:sp>
        </p:grpSp>
      </p:grpSp>
      <p:grpSp>
        <p:nvGrpSpPr>
          <p:cNvPr id="275" name="Google Shape;275;p56"/>
          <p:cNvGrpSpPr/>
          <p:nvPr/>
        </p:nvGrpSpPr>
        <p:grpSpPr>
          <a:xfrm>
            <a:off x="2510496" y="5418703"/>
            <a:ext cx="7733231" cy="902122"/>
            <a:chOff x="3447626" y="5821384"/>
            <a:chExt cx="7733231" cy="902122"/>
          </a:xfrm>
        </p:grpSpPr>
        <p:grpSp>
          <p:nvGrpSpPr>
            <p:cNvPr id="276" name="Google Shape;276;p56"/>
            <p:cNvGrpSpPr/>
            <p:nvPr/>
          </p:nvGrpSpPr>
          <p:grpSpPr>
            <a:xfrm flipH="1">
              <a:off x="3447626" y="5834715"/>
              <a:ext cx="7733231" cy="888791"/>
              <a:chOff x="5607236" y="1746973"/>
              <a:chExt cx="7733231" cy="888791"/>
            </a:xfrm>
          </p:grpSpPr>
          <p:cxnSp>
            <p:nvCxnSpPr>
              <p:cNvPr id="277" name="Google Shape;277;p56"/>
              <p:cNvCxnSpPr/>
              <p:nvPr/>
            </p:nvCxnSpPr>
            <p:spPr>
              <a:xfrm>
                <a:off x="6063367" y="2454263"/>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78" name="Google Shape;278;p56"/>
              <p:cNvGrpSpPr/>
              <p:nvPr/>
            </p:nvGrpSpPr>
            <p:grpSpPr>
              <a:xfrm>
                <a:off x="6017061" y="2414384"/>
                <a:ext cx="221380" cy="221380"/>
                <a:chOff x="6017061" y="2038998"/>
                <a:chExt cx="221380" cy="221380"/>
              </a:xfrm>
            </p:grpSpPr>
            <p:sp>
              <p:nvSpPr>
                <p:cNvPr id="279" name="Google Shape;27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280" name="Google Shape;28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grpSp>
          <p:grpSp>
            <p:nvGrpSpPr>
              <p:cNvPr id="281" name="Google Shape;281;p56"/>
              <p:cNvGrpSpPr/>
              <p:nvPr/>
            </p:nvGrpSpPr>
            <p:grpSpPr>
              <a:xfrm>
                <a:off x="5607236" y="1746973"/>
                <a:ext cx="5779943" cy="612000"/>
                <a:chOff x="5607236" y="1853850"/>
                <a:chExt cx="5779943" cy="520082"/>
              </a:xfrm>
            </p:grpSpPr>
            <p:sp>
              <p:nvSpPr>
                <p:cNvPr id="282" name="Google Shape;282;p56"/>
                <p:cNvSpPr/>
                <p:nvPr/>
              </p:nvSpPr>
              <p:spPr>
                <a:xfrm>
                  <a:off x="5721228" y="1853850"/>
                  <a:ext cx="5665951"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283" name="Google Shape;283;p56"/>
                <p:cNvSpPr txBox="1"/>
                <p:nvPr/>
              </p:nvSpPr>
              <p:spPr>
                <a:xfrm>
                  <a:off x="5607236" y="1953820"/>
                  <a:ext cx="5665950"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err="1">
                      <a:solidFill>
                        <a:schemeClr val="lt1"/>
                      </a:solidFill>
                      <a:latin typeface="Montserrat"/>
                      <a:ea typeface="Montserrat"/>
                      <a:cs typeface="Montserrat"/>
                      <a:sym typeface="Montserrat"/>
                    </a:rPr>
                    <a:t>Bài</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toán</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đường</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đi</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ngắn</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nhất</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với</a:t>
                  </a:r>
                  <a:r>
                    <a:rPr lang="en-US" sz="2000" b="1" dirty="0">
                      <a:solidFill>
                        <a:schemeClr val="lt1"/>
                      </a:solidFill>
                      <a:latin typeface="Montserrat"/>
                      <a:ea typeface="Montserrat"/>
                      <a:cs typeface="Montserrat"/>
                      <a:sym typeface="Montserrat"/>
                    </a:rPr>
                    <a:t> Dijkstra</a:t>
                  </a:r>
                  <a:endParaRPr sz="2000" b="1" i="0" u="none" strike="noStrike" cap="none" dirty="0">
                    <a:solidFill>
                      <a:schemeClr val="lt1"/>
                    </a:solidFill>
                    <a:latin typeface="Montserrat"/>
                    <a:ea typeface="Montserrat"/>
                    <a:cs typeface="Montserrat"/>
                    <a:sym typeface="Montserrat"/>
                  </a:endParaRPr>
                </a:p>
              </p:txBody>
            </p:sp>
          </p:grpSp>
        </p:grpSp>
        <p:pic>
          <p:nvPicPr>
            <p:cNvPr id="284" name="Google Shape;284;p56" descr="Logo&#10;&#10;Description automatically generated"/>
            <p:cNvPicPr preferRelativeResize="0"/>
            <p:nvPr/>
          </p:nvPicPr>
          <p:blipFill rotWithShape="1">
            <a:blip r:embed="rId4">
              <a:alphaModFix/>
            </a:blip>
            <a:srcRect t="-17570" b="17569"/>
            <a:stretch/>
          </p:blipFill>
          <p:spPr>
            <a:xfrm>
              <a:off x="4143820" y="5821384"/>
              <a:ext cx="719712" cy="547040"/>
            </a:xfrm>
            <a:prstGeom prst="rect">
              <a:avLst/>
            </a:prstGeom>
            <a:noFill/>
            <a:ln>
              <a:noFill/>
            </a:ln>
          </p:spPr>
        </p:pic>
      </p:grpSp>
      <p:pic>
        <p:nvPicPr>
          <p:cNvPr id="3" name="Picture 2">
            <a:extLst>
              <a:ext uri="{FF2B5EF4-FFF2-40B4-BE49-F238E27FC236}">
                <a16:creationId xmlns:a16="http://schemas.microsoft.com/office/drawing/2014/main" id="{37FA8CBA-67AD-3C32-D33A-CB6BCDF35DDD}"/>
              </a:ext>
            </a:extLst>
          </p:cNvPr>
          <p:cNvPicPr>
            <a:picLocks noChangeAspect="1"/>
          </p:cNvPicPr>
          <p:nvPr/>
        </p:nvPicPr>
        <p:blipFill>
          <a:blip r:embed="rId5"/>
          <a:stretch>
            <a:fillRect/>
          </a:stretch>
        </p:blipFill>
        <p:spPr>
          <a:xfrm>
            <a:off x="3317133" y="1935169"/>
            <a:ext cx="742702" cy="759803"/>
          </a:xfrm>
          <a:prstGeom prst="rect">
            <a:avLst/>
          </a:prstGeom>
        </p:spPr>
      </p:pic>
      <p:pic>
        <p:nvPicPr>
          <p:cNvPr id="4112" name="Picture 16" descr="GPS Navigation - Route Finder - Apps on Google Play">
            <a:extLst>
              <a:ext uri="{FF2B5EF4-FFF2-40B4-BE49-F238E27FC236}">
                <a16:creationId xmlns:a16="http://schemas.microsoft.com/office/drawing/2014/main" id="{9D4DC360-9853-2B24-BAB9-DE17DF60F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68" y="2859000"/>
            <a:ext cx="740912" cy="67237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8" descr="The Simplest Explanation of Backend API Integration Ever - Form.io">
            <a:extLst>
              <a:ext uri="{FF2B5EF4-FFF2-40B4-BE49-F238E27FC236}">
                <a16:creationId xmlns:a16="http://schemas.microsoft.com/office/drawing/2014/main" id="{5438A58B-E98E-E10D-05E5-266EE87F5E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0B6D0C0-7692-71A2-3C65-210D3543DB7B}"/>
              </a:ext>
            </a:extLst>
          </p:cNvPr>
          <p:cNvPicPr>
            <a:picLocks noChangeAspect="1"/>
          </p:cNvPicPr>
          <p:nvPr/>
        </p:nvPicPr>
        <p:blipFill>
          <a:blip r:embed="rId7"/>
          <a:stretch>
            <a:fillRect/>
          </a:stretch>
        </p:blipFill>
        <p:spPr>
          <a:xfrm>
            <a:off x="3241968" y="3678634"/>
            <a:ext cx="856935" cy="718676"/>
          </a:xfrm>
          <a:prstGeom prst="rect">
            <a:avLst/>
          </a:prstGeom>
        </p:spPr>
      </p:pic>
      <p:pic>
        <p:nvPicPr>
          <p:cNvPr id="4118" name="Picture 22" descr="API là gì? Tất tần tật những thông tin cần biết về API">
            <a:extLst>
              <a:ext uri="{FF2B5EF4-FFF2-40B4-BE49-F238E27FC236}">
                <a16:creationId xmlns:a16="http://schemas.microsoft.com/office/drawing/2014/main" id="{DA55F1B8-EEA9-FA6A-5C01-FAB66F82CD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0821" y="4570891"/>
            <a:ext cx="1114508" cy="6606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0"/>
          <p:cNvSpPr txBox="1"/>
          <p:nvPr/>
        </p:nvSpPr>
        <p:spPr>
          <a:xfrm>
            <a:off x="5376384" y="1535845"/>
            <a:ext cx="132607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04</a:t>
            </a:r>
            <a:endParaRPr sz="4800" b="0" i="0" u="none" strike="noStrike" cap="none" dirty="0">
              <a:solidFill>
                <a:srgbClr val="000000"/>
              </a:solidFill>
              <a:latin typeface="Arial"/>
              <a:ea typeface="Arial"/>
              <a:cs typeface="Arial"/>
              <a:sym typeface="Arial"/>
            </a:endParaRPr>
          </a:p>
        </p:txBody>
      </p:sp>
      <p:sp>
        <p:nvSpPr>
          <p:cNvPr id="311" name="Google Shape;311;p60"/>
          <p:cNvSpPr/>
          <p:nvPr/>
        </p:nvSpPr>
        <p:spPr>
          <a:xfrm>
            <a:off x="5442948" y="1446908"/>
            <a:ext cx="957852"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2" name="Google Shape;312;p60"/>
          <p:cNvSpPr txBox="1"/>
          <p:nvPr/>
        </p:nvSpPr>
        <p:spPr>
          <a:xfrm>
            <a:off x="2404956" y="2852525"/>
            <a:ext cx="7701658"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dirty="0">
                <a:solidFill>
                  <a:srgbClr val="EF8600"/>
                </a:solidFill>
                <a:latin typeface="Montserrat ExtraBold"/>
                <a:sym typeface="Montserrat ExtraBold"/>
              </a:rPr>
              <a:t>NGÔN NGỮ SỬ DỤNG VÀ CÔNG CỤ SỬ DỤNG</a:t>
            </a:r>
            <a:endParaRPr lang="en-US" sz="4800" b="0" i="0" u="none" strike="noStrike" cap="none" dirty="0">
              <a:solidFill>
                <a:srgbClr val="EF8600"/>
              </a:solidFill>
              <a:latin typeface="Arial"/>
              <a:ea typeface="Arial"/>
              <a:cs typeface="Arial"/>
              <a:sym typeface="Arial"/>
            </a:endParaRPr>
          </a:p>
        </p:txBody>
      </p:sp>
      <p:sp>
        <p:nvSpPr>
          <p:cNvPr id="313" name="Google Shape;313;p60"/>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JAVAS</a:t>
            </a:r>
            <a:r>
              <a:rPr lang="en-US" sz="2800" dirty="0">
                <a:solidFill>
                  <a:srgbClr val="EF8600"/>
                </a:solidFill>
                <a:latin typeface="Montserrat ExtraBold"/>
                <a:sym typeface="Montserrat ExtraBold"/>
              </a:rPr>
              <a:t>CRIPT</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3485269" y="4909813"/>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err="1">
                <a:solidFill>
                  <a:schemeClr val="tx1"/>
                </a:solidFill>
                <a:latin typeface="Montserrat"/>
                <a:ea typeface="Montserrat"/>
                <a:cs typeface="Montserrat"/>
                <a:sym typeface="Montserrat"/>
              </a:rPr>
              <a:t>Đa</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nền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tảng</a:t>
            </a:r>
            <a:endParaRPr sz="2000" b="1" i="0" u="none" strike="noStrike" cap="none" dirty="0">
              <a:solidFill>
                <a:schemeClr val="tx1"/>
              </a:solidFill>
              <a:latin typeface="Montserrat"/>
              <a:ea typeface="Montserrat"/>
              <a:cs typeface="Montserrat"/>
              <a:sym typeface="Montserrat"/>
            </a:endParaRPr>
          </a:p>
        </p:txBody>
      </p:sp>
      <p:sp>
        <p:nvSpPr>
          <p:cNvPr id="388" name="Google Shape;388;p68"/>
          <p:cNvSpPr/>
          <p:nvPr/>
        </p:nvSpPr>
        <p:spPr>
          <a:xfrm>
            <a:off x="7457787" y="4412443"/>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chemeClr val="tx1"/>
                </a:solidFill>
                <a:latin typeface="Montserrat"/>
                <a:ea typeface="Montserrat"/>
                <a:cs typeface="Montserrat"/>
                <a:sym typeface="Montserrat"/>
              </a:rPr>
              <a:t>Framework</a:t>
            </a:r>
            <a:endParaRPr sz="18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3485269" y="357022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chemeClr val="tx1"/>
                </a:solidFill>
                <a:latin typeface="Montserrat"/>
                <a:ea typeface="Montserrat"/>
                <a:cs typeface="Montserrat"/>
                <a:sym typeface="Montserrat"/>
              </a:rPr>
              <a:t>Ng</a:t>
            </a:r>
            <a:r>
              <a:rPr lang="en-US" sz="2000" b="1" dirty="0" err="1">
                <a:solidFill>
                  <a:schemeClr val="tx1"/>
                </a:solidFill>
                <a:latin typeface="Montserrat"/>
                <a:ea typeface="Montserrat"/>
                <a:cs typeface="Montserrat"/>
                <a:sym typeface="Montserrat"/>
              </a:rPr>
              <a:t>ôn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ngữ</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kịch</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bản</a:t>
            </a:r>
            <a:endParaRPr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7457787" y="2769846"/>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chemeClr val="tx1"/>
                </a:solidFill>
                <a:latin typeface="Montserrat"/>
                <a:ea typeface="Montserrat"/>
                <a:cs typeface="Montserrat"/>
                <a:sym typeface="Montserrat"/>
              </a:rPr>
              <a:t>Thư</a:t>
            </a:r>
            <a:r>
              <a:rPr lang="en-US" sz="2000" b="1" i="0" u="none" strike="noStrike" cap="none" dirty="0">
                <a:solidFill>
                  <a:schemeClr val="tx1"/>
                </a:solidFill>
                <a:latin typeface="Montserrat"/>
                <a:ea typeface="Montserrat"/>
                <a:cs typeface="Montserrat"/>
                <a:sym typeface="Montserrat"/>
              </a:rPr>
              <a:t> </a:t>
            </a:r>
            <a:r>
              <a:rPr lang="en-US" sz="2000" b="1" i="0" u="none" strike="noStrike" cap="none" dirty="0" err="1">
                <a:solidFill>
                  <a:schemeClr val="tx1"/>
                </a:solidFill>
                <a:latin typeface="Montserrat"/>
                <a:ea typeface="Montserrat"/>
                <a:cs typeface="Montserrat"/>
                <a:sym typeface="Montserrat"/>
              </a:rPr>
              <a:t>viện</a:t>
            </a:r>
            <a:endParaRPr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3485269" y="226648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Montserrat"/>
                <a:ea typeface="Montserrat"/>
                <a:cs typeface="Montserrat"/>
                <a:sym typeface="Montserrat"/>
              </a:rPr>
              <a:t>Đa</a:t>
            </a:r>
            <a:r>
              <a:rPr lang="en-US" sz="2000" b="1" i="0" u="none" strike="noStrike" cap="none" dirty="0">
                <a:solidFill>
                  <a:srgbClr val="000000"/>
                </a:solidFill>
                <a:latin typeface="Montserrat"/>
                <a:ea typeface="Montserrat"/>
                <a:cs typeface="Montserrat"/>
                <a:sym typeface="Montserrat"/>
              </a:rPr>
              <a:t> </a:t>
            </a:r>
            <a:r>
              <a:rPr lang="en-US" sz="2000" b="1" i="0" u="none" strike="noStrike" cap="none" dirty="0" err="1">
                <a:solidFill>
                  <a:srgbClr val="000000"/>
                </a:solidFill>
                <a:latin typeface="Montserrat"/>
                <a:ea typeface="Montserrat"/>
                <a:cs typeface="Montserrat"/>
                <a:sym typeface="Montserrat"/>
              </a:rPr>
              <a:t>năng</a:t>
            </a:r>
            <a:endParaRPr sz="2000" b="1" i="0" u="none" strike="noStrike" cap="none" dirty="0">
              <a:solidFill>
                <a:srgbClr val="3333CC"/>
              </a:solidFill>
              <a:latin typeface="Montserrat"/>
              <a:ea typeface="Montserrat"/>
              <a:cs typeface="Montserrat"/>
              <a:sym typeface="Montserrat"/>
            </a:endParaRPr>
          </a:p>
        </p:txBody>
      </p:sp>
      <p:sp>
        <p:nvSpPr>
          <p:cNvPr id="401" name="Google Shape;401;p68"/>
          <p:cNvSpPr/>
          <p:nvPr/>
        </p:nvSpPr>
        <p:spPr>
          <a:xfrm>
            <a:off x="592847" y="1098348"/>
            <a:ext cx="100682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Ngôn</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ngữ</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chính</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để</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thực</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hiện</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nên</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đồ</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án</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này</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là</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Javascript</a:t>
            </a:r>
            <a:endParaRPr sz="1800" b="0" i="0" u="none" strike="noStrike" cap="none" dirty="0">
              <a:solidFill>
                <a:schemeClr val="lt1"/>
              </a:solidFill>
              <a:latin typeface="Montserrat"/>
              <a:ea typeface="Montserrat"/>
              <a:cs typeface="Montserrat"/>
              <a:sym typeface="Montserrat"/>
            </a:endParaRPr>
          </a:p>
        </p:txBody>
      </p:sp>
      <p:pic>
        <p:nvPicPr>
          <p:cNvPr id="5128" name="Picture 8" descr="JavaScript Tutorial">
            <a:extLst>
              <a:ext uri="{FF2B5EF4-FFF2-40B4-BE49-F238E27FC236}">
                <a16:creationId xmlns:a16="http://schemas.microsoft.com/office/drawing/2014/main" id="{B000485E-0A5C-18CF-7017-A47AAB76D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47" y="276984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8F364AD1-4FD2-9CEE-34F3-8F30D7618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3413" y="277808"/>
            <a:ext cx="820540" cy="820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338301" y="359865"/>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React Native</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5435651" y="5394355"/>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000" b="1" dirty="0">
                <a:solidFill>
                  <a:schemeClr val="tx1"/>
                </a:solidFill>
                <a:latin typeface="Montserrat"/>
                <a:ea typeface="Montserrat"/>
                <a:cs typeface="Montserrat"/>
                <a:sym typeface="Montserrat"/>
              </a:rPr>
              <a:t>Linh </a:t>
            </a:r>
            <a:r>
              <a:rPr lang="en-US" sz="2000" b="1" dirty="0" err="1">
                <a:solidFill>
                  <a:schemeClr val="tx1"/>
                </a:solidFill>
                <a:latin typeface="Montserrat"/>
                <a:ea typeface="Montserrat"/>
                <a:cs typeface="Montserrat"/>
                <a:sym typeface="Montserrat"/>
              </a:rPr>
              <a:t>hoạt</a:t>
            </a:r>
            <a:endParaRPr sz="2000" b="1" i="0" u="none" strike="noStrike" cap="none" dirty="0">
              <a:solidFill>
                <a:schemeClr val="tx1"/>
              </a:solidFill>
              <a:latin typeface="Montserrat"/>
              <a:ea typeface="Montserrat"/>
              <a:cs typeface="Montserrat"/>
              <a:sym typeface="Montserrat"/>
            </a:endParaRPr>
          </a:p>
        </p:txBody>
      </p:sp>
      <p:sp>
        <p:nvSpPr>
          <p:cNvPr id="388" name="Google Shape;388;p68"/>
          <p:cNvSpPr/>
          <p:nvPr/>
        </p:nvSpPr>
        <p:spPr>
          <a:xfrm>
            <a:off x="8886092" y="4397572"/>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chemeClr val="tx1"/>
                </a:solidFill>
                <a:latin typeface="Montserrat"/>
                <a:ea typeface="Montserrat"/>
                <a:cs typeface="Montserrat"/>
                <a:sym typeface="Montserrat"/>
              </a:rPr>
              <a:t>JSX</a:t>
            </a:r>
            <a:endParaRPr sz="1800" b="1" i="0" u="none" strike="noStrike" cap="none" dirty="0">
              <a:solidFill>
                <a:schemeClr val="tx1"/>
              </a:solidFill>
              <a:latin typeface="Montserrat"/>
              <a:ea typeface="Montserrat"/>
              <a:cs typeface="Montserrat"/>
              <a:sym typeface="Montserrat"/>
            </a:endParaRPr>
          </a:p>
        </p:txBody>
      </p:sp>
      <p:sp>
        <p:nvSpPr>
          <p:cNvPr id="389" name="Google Shape;389;p68"/>
          <p:cNvSpPr/>
          <p:nvPr/>
        </p:nvSpPr>
        <p:spPr>
          <a:xfrm>
            <a:off x="5456657" y="369896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tx1"/>
                </a:solidFill>
                <a:latin typeface="Montserrat"/>
                <a:ea typeface="Montserrat"/>
                <a:cs typeface="Montserrat"/>
                <a:sym typeface="Montserrat"/>
              </a:rPr>
              <a:t>Hot Reloading</a:t>
            </a:r>
            <a:endParaRPr sz="2000" b="1" i="0" u="none" strike="noStrike" cap="none" dirty="0">
              <a:solidFill>
                <a:schemeClr val="tx1"/>
              </a:solidFill>
              <a:latin typeface="Montserrat"/>
              <a:ea typeface="Montserrat"/>
              <a:cs typeface="Montserrat"/>
              <a:sym typeface="Montserrat"/>
            </a:endParaRPr>
          </a:p>
        </p:txBody>
      </p:sp>
      <p:sp>
        <p:nvSpPr>
          <p:cNvPr id="396" name="Google Shape;396;p68"/>
          <p:cNvSpPr/>
          <p:nvPr/>
        </p:nvSpPr>
        <p:spPr>
          <a:xfrm>
            <a:off x="8886092" y="2753326"/>
            <a:ext cx="2610730"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tx1"/>
                </a:solidFill>
                <a:latin typeface="Montserrat"/>
                <a:ea typeface="Montserrat"/>
                <a:cs typeface="Montserrat"/>
                <a:sym typeface="Montserrat"/>
              </a:rPr>
              <a:t>UI</a:t>
            </a:r>
            <a:endParaRPr sz="2000" b="1" i="0" u="none" strike="noStrike" cap="none" dirty="0">
              <a:solidFill>
                <a:schemeClr val="tx1"/>
              </a:solidFill>
              <a:latin typeface="Montserrat"/>
              <a:ea typeface="Montserrat"/>
              <a:cs typeface="Montserrat"/>
              <a:sym typeface="Montserrat"/>
            </a:endParaRPr>
          </a:p>
        </p:txBody>
      </p:sp>
      <p:sp>
        <p:nvSpPr>
          <p:cNvPr id="399" name="Google Shape;399;p68"/>
          <p:cNvSpPr/>
          <p:nvPr/>
        </p:nvSpPr>
        <p:spPr>
          <a:xfrm>
            <a:off x="5456657" y="20035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err="1">
                <a:solidFill>
                  <a:schemeClr val="tx1"/>
                </a:solidFill>
                <a:latin typeface="Montserrat"/>
                <a:ea typeface="Montserrat"/>
                <a:cs typeface="Montserrat"/>
                <a:sym typeface="Montserrat"/>
              </a:rPr>
              <a:t>Đa</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nền</a:t>
            </a:r>
            <a:r>
              <a:rPr lang="en-US" sz="2000" b="1" dirty="0">
                <a:solidFill>
                  <a:schemeClr val="tx1"/>
                </a:solidFill>
                <a:latin typeface="Montserrat"/>
                <a:ea typeface="Montserrat"/>
                <a:cs typeface="Montserrat"/>
                <a:sym typeface="Montserrat"/>
              </a:rPr>
              <a:t> </a:t>
            </a:r>
            <a:r>
              <a:rPr lang="en-US" sz="2000" b="1" dirty="0" err="1">
                <a:solidFill>
                  <a:schemeClr val="tx1"/>
                </a:solidFill>
                <a:latin typeface="Montserrat"/>
                <a:ea typeface="Montserrat"/>
                <a:cs typeface="Montserrat"/>
                <a:sym typeface="Montserrat"/>
              </a:rPr>
              <a:t>tảng</a:t>
            </a:r>
            <a:endParaRPr sz="2000" b="1" i="0" u="none" strike="noStrike" cap="none" dirty="0">
              <a:solidFill>
                <a:schemeClr val="tx1"/>
              </a:solidFill>
              <a:latin typeface="Montserrat"/>
              <a:ea typeface="Montserrat"/>
              <a:cs typeface="Montserrat"/>
              <a:sym typeface="Montserrat"/>
            </a:endParaRPr>
          </a:p>
        </p:txBody>
      </p:sp>
      <p:sp>
        <p:nvSpPr>
          <p:cNvPr id="401" name="Google Shape;401;p68"/>
          <p:cNvSpPr/>
          <p:nvPr/>
        </p:nvSpPr>
        <p:spPr>
          <a:xfrm>
            <a:off x="338301" y="1128718"/>
            <a:ext cx="53360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err="1">
                <a:solidFill>
                  <a:schemeClr val="lt1"/>
                </a:solidFill>
                <a:latin typeface="Montserrat"/>
                <a:ea typeface="Montserrat"/>
                <a:cs typeface="Montserrat"/>
                <a:sym typeface="Montserrat"/>
              </a:rPr>
              <a:t>Dựa</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trên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nền</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Javascript</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sử</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dụng</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frameword</a:t>
            </a:r>
            <a:r>
              <a:rPr lang="en-US" sz="1800" dirty="0">
                <a:solidFill>
                  <a:schemeClr val="lt1"/>
                </a:solidFill>
                <a:latin typeface="Montserrat"/>
                <a:ea typeface="Montserrat"/>
                <a:cs typeface="Montserrat"/>
                <a:sym typeface="Montserrat"/>
              </a:rPr>
              <a:t> React Native </a:t>
            </a:r>
            <a:r>
              <a:rPr lang="en-US" sz="1800" dirty="0" err="1">
                <a:solidFill>
                  <a:schemeClr val="lt1"/>
                </a:solidFill>
                <a:latin typeface="Montserrat"/>
                <a:ea typeface="Montserrat"/>
                <a:cs typeface="Montserrat"/>
                <a:sym typeface="Montserrat"/>
              </a:rPr>
              <a:t>để</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phát</a:t>
            </a:r>
            <a:r>
              <a:rPr lang="en-US" sz="1800" dirty="0">
                <a:solidFill>
                  <a:schemeClr val="lt1"/>
                </a:solidFill>
                <a:latin typeface="Montserrat"/>
                <a:ea typeface="Montserrat"/>
                <a:cs typeface="Montserrat"/>
                <a:sym typeface="Montserrat"/>
              </a:rPr>
              <a:t> </a:t>
            </a:r>
            <a:r>
              <a:rPr lang="en-US" sz="1800" dirty="0" err="1">
                <a:solidFill>
                  <a:schemeClr val="lt1"/>
                </a:solidFill>
                <a:latin typeface="Montserrat"/>
                <a:ea typeface="Montserrat"/>
                <a:cs typeface="Montserrat"/>
                <a:sym typeface="Montserrat"/>
              </a:rPr>
              <a:t>triển</a:t>
            </a:r>
            <a:r>
              <a:rPr lang="en-US" sz="1800" dirty="0">
                <a:solidFill>
                  <a:schemeClr val="lt1"/>
                </a:solidFill>
                <a:latin typeface="Montserrat"/>
                <a:ea typeface="Montserrat"/>
                <a:cs typeface="Montserrat"/>
                <a:sym typeface="Montserrat"/>
              </a:rPr>
              <a:t> Front-End</a:t>
            </a:r>
            <a:endParaRPr sz="1800" b="0" i="0" u="none" strike="noStrike" cap="none" dirty="0">
              <a:solidFill>
                <a:schemeClr val="lt1"/>
              </a:solidFill>
              <a:latin typeface="Montserrat"/>
              <a:ea typeface="Montserrat"/>
              <a:cs typeface="Montserrat"/>
              <a:sym typeface="Montserrat"/>
            </a:endParaRPr>
          </a:p>
        </p:txBody>
      </p:sp>
      <p:pic>
        <p:nvPicPr>
          <p:cNvPr id="6148" name="Picture 4" descr="Khóa Học Lập Trình React Native - LetDiv">
            <a:extLst>
              <a:ext uri="{FF2B5EF4-FFF2-40B4-BE49-F238E27FC236}">
                <a16:creationId xmlns:a16="http://schemas.microsoft.com/office/drawing/2014/main" id="{8ED5BAF6-C0F4-D192-1BAB-132555081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1" y="2410204"/>
            <a:ext cx="4582265" cy="25775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veloping in React Native - Devtop">
            <a:extLst>
              <a:ext uri="{FF2B5EF4-FFF2-40B4-BE49-F238E27FC236}">
                <a16:creationId xmlns:a16="http://schemas.microsoft.com/office/drawing/2014/main" id="{8654BE35-3146-97A0-4713-5801E03E6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4452" y="247912"/>
            <a:ext cx="1340567" cy="88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779029"/>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1185</Words>
  <Application>Microsoft Office PowerPoint</Application>
  <PresentationFormat>Widescreen</PresentationFormat>
  <Paragraphs>142</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Montserrat ExtraBold</vt:lpstr>
      <vt:lpstr>Calibri</vt:lpstr>
      <vt:lpstr>Montserrat</vt:lpstr>
      <vt:lpstr>Montserrat Medium</vt:lpstr>
      <vt:lpstr>Arial</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Văn Cương</cp:lastModifiedBy>
  <cp:revision>1</cp:revision>
  <dcterms:created xsi:type="dcterms:W3CDTF">2023-05-11T01:43:35Z</dcterms:created>
  <dcterms:modified xsi:type="dcterms:W3CDTF">2024-05-28T18:59:09Z</dcterms:modified>
</cp:coreProperties>
</file>